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Default Extension="png" ContentType="image/png"/>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Default Extension="emf" ContentType="image/x-emf"/>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s/slide29.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62"/>
  </p:notesMasterIdLst>
  <p:sldIdLst>
    <p:sldId id="330" r:id="rId4"/>
    <p:sldId id="257" r:id="rId5"/>
    <p:sldId id="278" r:id="rId6"/>
    <p:sldId id="266" r:id="rId7"/>
    <p:sldId id="268" r:id="rId8"/>
    <p:sldId id="274" r:id="rId9"/>
    <p:sldId id="329" r:id="rId10"/>
    <p:sldId id="259" r:id="rId11"/>
    <p:sldId id="267" r:id="rId12"/>
    <p:sldId id="258" r:id="rId13"/>
    <p:sldId id="263" r:id="rId14"/>
    <p:sldId id="260" r:id="rId15"/>
    <p:sldId id="261" r:id="rId16"/>
    <p:sldId id="262" r:id="rId17"/>
    <p:sldId id="277" r:id="rId18"/>
    <p:sldId id="264" r:id="rId19"/>
    <p:sldId id="265" r:id="rId20"/>
    <p:sldId id="269" r:id="rId21"/>
    <p:sldId id="270" r:id="rId22"/>
    <p:sldId id="276" r:id="rId23"/>
    <p:sldId id="271" r:id="rId24"/>
    <p:sldId id="324" r:id="rId25"/>
    <p:sldId id="282" r:id="rId26"/>
    <p:sldId id="325" r:id="rId27"/>
    <p:sldId id="284" r:id="rId28"/>
    <p:sldId id="328" r:id="rId29"/>
    <p:sldId id="327" r:id="rId30"/>
    <p:sldId id="312" r:id="rId31"/>
    <p:sldId id="295" r:id="rId32"/>
    <p:sldId id="289" r:id="rId33"/>
    <p:sldId id="288" r:id="rId34"/>
    <p:sldId id="320" r:id="rId35"/>
    <p:sldId id="313" r:id="rId36"/>
    <p:sldId id="291" r:id="rId37"/>
    <p:sldId id="293" r:id="rId38"/>
    <p:sldId id="318" r:id="rId39"/>
    <p:sldId id="319" r:id="rId40"/>
    <p:sldId id="314" r:id="rId41"/>
    <p:sldId id="294" r:id="rId42"/>
    <p:sldId id="298" r:id="rId43"/>
    <p:sldId id="297" r:id="rId44"/>
    <p:sldId id="299" r:id="rId45"/>
    <p:sldId id="300" r:id="rId46"/>
    <p:sldId id="308" r:id="rId47"/>
    <p:sldId id="301" r:id="rId48"/>
    <p:sldId id="302" r:id="rId49"/>
    <p:sldId id="303" r:id="rId50"/>
    <p:sldId id="317" r:id="rId51"/>
    <p:sldId id="315" r:id="rId52"/>
    <p:sldId id="323" r:id="rId53"/>
    <p:sldId id="304" r:id="rId54"/>
    <p:sldId id="322" r:id="rId55"/>
    <p:sldId id="306" r:id="rId56"/>
    <p:sldId id="281" r:id="rId57"/>
    <p:sldId id="273" r:id="rId58"/>
    <p:sldId id="285" r:id="rId59"/>
    <p:sldId id="286" r:id="rId60"/>
    <p:sldId id="307" r:id="rId61"/>
  </p:sldIdLst>
  <p:sldSz cx="9144000" cy="6858000" type="screen4x3"/>
  <p:notesSz cx="7019925" cy="93059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oka Cupcake 🧁" initials="LC" lastIdx="1" clrIdx="0">
    <p:extLst>
      <p:ext uri="{19B8F6BF-5375-455C-9EA6-DF929625EA0E}">
        <p15:presenceInfo xmlns:p15="http://schemas.microsoft.com/office/powerpoint/2012/main" userId="3917e25cf867aa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النمط المتوسط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نمط فاتح 2 - تميي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55" autoAdjust="0"/>
    <p:restoredTop sz="94660"/>
  </p:normalViewPr>
  <p:slideViewPr>
    <p:cSldViewPr>
      <p:cViewPr varScale="1">
        <p:scale>
          <a:sx n="106" d="100"/>
          <a:sy n="106" d="100"/>
        </p:scale>
        <p:origin x="210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commentAuthors" Target="commentAuthors.xml"/><Relationship Id="rId68"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8F9E61-FBF0-437A-B10A-9BEF6FBA2BAE}"/>
              </a:ext>
            </a:extLst>
          </p:cNvPr>
          <p:cNvSpPr>
            <a:spLocks noGrp="1"/>
          </p:cNvSpPr>
          <p:nvPr>
            <p:ph type="hdr" sz="quarter"/>
          </p:nvPr>
        </p:nvSpPr>
        <p:spPr>
          <a:xfrm>
            <a:off x="0" y="0"/>
            <a:ext cx="3043238" cy="465138"/>
          </a:xfrm>
          <a:prstGeom prst="rect">
            <a:avLst/>
          </a:prstGeom>
        </p:spPr>
        <p:txBody>
          <a:bodyPr vert="horz" lIns="93279" tIns="46640" rIns="93279" bIns="4664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4C430493-228C-4007-9CC4-FF6D9B0E9BBF}"/>
              </a:ext>
            </a:extLst>
          </p:cNvPr>
          <p:cNvSpPr>
            <a:spLocks noGrp="1"/>
          </p:cNvSpPr>
          <p:nvPr>
            <p:ph type="dt" idx="1"/>
          </p:nvPr>
        </p:nvSpPr>
        <p:spPr>
          <a:xfrm>
            <a:off x="3975100" y="0"/>
            <a:ext cx="3043238" cy="465138"/>
          </a:xfrm>
          <a:prstGeom prst="rect">
            <a:avLst/>
          </a:prstGeom>
        </p:spPr>
        <p:txBody>
          <a:bodyPr vert="horz" lIns="93279" tIns="46640" rIns="93279" bIns="46640" rtlCol="0"/>
          <a:lstStyle>
            <a:lvl1pPr algn="r" eaLnBrk="1" fontAlgn="auto" hangingPunct="1">
              <a:spcBef>
                <a:spcPts val="0"/>
              </a:spcBef>
              <a:spcAft>
                <a:spcPts val="0"/>
              </a:spcAft>
              <a:defRPr sz="1200">
                <a:latin typeface="+mn-lt"/>
                <a:cs typeface="+mn-cs"/>
              </a:defRPr>
            </a:lvl1pPr>
          </a:lstStyle>
          <a:p>
            <a:pPr>
              <a:defRPr/>
            </a:pPr>
            <a:fld id="{41A1684A-DDA4-4DF5-AAA5-BB7E5ACBE248}" type="datetimeFigureOut">
              <a:rPr lang="en-US"/>
              <a:pPr>
                <a:defRPr/>
              </a:pPr>
              <a:t>3/3/2025</a:t>
            </a:fld>
            <a:endParaRPr lang="en-US"/>
          </a:p>
        </p:txBody>
      </p:sp>
      <p:sp>
        <p:nvSpPr>
          <p:cNvPr id="4" name="Slide Image Placeholder 3">
            <a:extLst>
              <a:ext uri="{FF2B5EF4-FFF2-40B4-BE49-F238E27FC236}">
                <a16:creationId xmlns:a16="http://schemas.microsoft.com/office/drawing/2014/main" id="{041B6280-99AD-48BC-9A00-1C4036A2B800}"/>
              </a:ext>
            </a:extLst>
          </p:cNvPr>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3279" tIns="46640" rIns="93279" bIns="46640" rtlCol="0" anchor="ctr"/>
          <a:lstStyle/>
          <a:p>
            <a:pPr lvl="0"/>
            <a:endParaRPr lang="en-US" noProof="0"/>
          </a:p>
        </p:txBody>
      </p:sp>
      <p:sp>
        <p:nvSpPr>
          <p:cNvPr id="5" name="Notes Placeholder 4">
            <a:extLst>
              <a:ext uri="{FF2B5EF4-FFF2-40B4-BE49-F238E27FC236}">
                <a16:creationId xmlns:a16="http://schemas.microsoft.com/office/drawing/2014/main" id="{2766E1C0-DE35-4A90-ADB2-359A6CDABF9A}"/>
              </a:ext>
            </a:extLst>
          </p:cNvPr>
          <p:cNvSpPr>
            <a:spLocks noGrp="1"/>
          </p:cNvSpPr>
          <p:nvPr>
            <p:ph type="body" sz="quarter" idx="3"/>
          </p:nvPr>
        </p:nvSpPr>
        <p:spPr>
          <a:xfrm>
            <a:off x="703263" y="4421188"/>
            <a:ext cx="5613400" cy="4187825"/>
          </a:xfrm>
          <a:prstGeom prst="rect">
            <a:avLst/>
          </a:prstGeom>
        </p:spPr>
        <p:txBody>
          <a:bodyPr vert="horz" lIns="93279" tIns="46640" rIns="93279" bIns="4664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11A985D-27A1-45AC-BEB8-471FFB5F32AA}"/>
              </a:ext>
            </a:extLst>
          </p:cNvPr>
          <p:cNvSpPr>
            <a:spLocks noGrp="1"/>
          </p:cNvSpPr>
          <p:nvPr>
            <p:ph type="ftr" sz="quarter" idx="4"/>
          </p:nvPr>
        </p:nvSpPr>
        <p:spPr>
          <a:xfrm>
            <a:off x="0" y="8839200"/>
            <a:ext cx="3043238" cy="465138"/>
          </a:xfrm>
          <a:prstGeom prst="rect">
            <a:avLst/>
          </a:prstGeom>
        </p:spPr>
        <p:txBody>
          <a:bodyPr vert="horz" lIns="93279" tIns="46640" rIns="93279" bIns="4664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A086AA0F-66BA-446B-8A64-04D6F8CCD1F7}"/>
              </a:ext>
            </a:extLst>
          </p:cNvPr>
          <p:cNvSpPr>
            <a:spLocks noGrp="1"/>
          </p:cNvSpPr>
          <p:nvPr>
            <p:ph type="sldNum" sz="quarter" idx="5"/>
          </p:nvPr>
        </p:nvSpPr>
        <p:spPr>
          <a:xfrm>
            <a:off x="3975100" y="8839200"/>
            <a:ext cx="3043238" cy="465138"/>
          </a:xfrm>
          <a:prstGeom prst="rect">
            <a:avLst/>
          </a:prstGeom>
        </p:spPr>
        <p:txBody>
          <a:bodyPr vert="horz" wrap="square" lIns="93279" tIns="46640" rIns="93279" bIns="46640" numCol="1" anchor="b" anchorCtr="0" compatLnSpc="1">
            <a:prstTxWarp prst="textNoShape">
              <a:avLst/>
            </a:prstTxWarp>
          </a:bodyPr>
          <a:lstStyle>
            <a:lvl1pPr algn="r" eaLnBrk="1" hangingPunct="1">
              <a:defRPr sz="1200"/>
            </a:lvl1pPr>
          </a:lstStyle>
          <a:p>
            <a:fld id="{A9283C39-A787-41F7-92F2-F32C80652622}" type="slidenum">
              <a:rPr lang="en-US" altLang="en-US"/>
              <a:pPr/>
              <a:t>‹#›</a:t>
            </a:fld>
            <a:endParaRPr lang="en-US" altLang="en-US"/>
          </a:p>
        </p:txBody>
      </p:sp>
    </p:spTree>
    <p:extLst>
      <p:ext uri="{BB962C8B-B14F-4D97-AF65-F5344CB8AC3E}">
        <p14:creationId xmlns:p14="http://schemas.microsoft.com/office/powerpoint/2010/main" val="2945179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83C39-A787-41F7-92F2-F32C80652622}" type="slidenum">
              <a:rPr lang="en-US" altLang="en-US" smtClean="0"/>
              <a:pPr/>
              <a:t>2</a:t>
            </a:fld>
            <a:endParaRPr lang="en-US" altLang="en-US"/>
          </a:p>
        </p:txBody>
      </p:sp>
    </p:spTree>
    <p:extLst>
      <p:ext uri="{BB962C8B-B14F-4D97-AF65-F5344CB8AC3E}">
        <p14:creationId xmlns:p14="http://schemas.microsoft.com/office/powerpoint/2010/main" val="196486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9C970C43-C827-4ECE-9EF6-041CF8E1D48E}"/>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33538353-4325-4529-B7FA-6DC73D265E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
        <p:nvSpPr>
          <p:cNvPr id="35844" name="Slide Number Placeholder 3">
            <a:extLst>
              <a:ext uri="{FF2B5EF4-FFF2-40B4-BE49-F238E27FC236}">
                <a16:creationId xmlns:a16="http://schemas.microsoft.com/office/drawing/2014/main" id="{C12482BE-6AF9-4944-BA58-795EEB322A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2D3F4B-CDC4-495B-8827-5DF5F128E209}" type="slidenum">
              <a:rPr lang="en-US" altLang="en-US"/>
              <a:pPr>
                <a:spcBef>
                  <a:spcPct val="0"/>
                </a:spcBef>
              </a:pPr>
              <a:t>21</a:t>
            </a:fld>
            <a:endParaRPr lang="en-US" altLang="en-US"/>
          </a:p>
        </p:txBody>
      </p:sp>
    </p:spTree>
    <p:extLst>
      <p:ext uri="{BB962C8B-B14F-4D97-AF65-F5344CB8AC3E}">
        <p14:creationId xmlns:p14="http://schemas.microsoft.com/office/powerpoint/2010/main" val="1198502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18708EC-C522-4804-A7B6-80A09B2051EE}"/>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2FB57FBA-A2F3-4551-98D2-49486A6E41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a:extLst>
              <a:ext uri="{FF2B5EF4-FFF2-40B4-BE49-F238E27FC236}">
                <a16:creationId xmlns:a16="http://schemas.microsoft.com/office/drawing/2014/main" id="{A2DB0B15-1363-4A6F-A2E2-E1E98CAFC9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96A48B-A0A5-4B10-BAF5-37AE2E512C3F}" type="slidenum">
              <a:rPr lang="en-US" altLang="en-US"/>
              <a:pPr>
                <a:spcBef>
                  <a:spcPct val="0"/>
                </a:spcBef>
              </a:pPr>
              <a:t>22</a:t>
            </a:fld>
            <a:endParaRPr lang="en-US" altLang="en-US"/>
          </a:p>
        </p:txBody>
      </p:sp>
    </p:spTree>
    <p:extLst>
      <p:ext uri="{BB962C8B-B14F-4D97-AF65-F5344CB8AC3E}">
        <p14:creationId xmlns:p14="http://schemas.microsoft.com/office/powerpoint/2010/main" val="2266481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AA973F88-30A3-44D5-BA82-CD802F40283F}"/>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93416A1-1B54-416F-A3B1-7A18CA16D2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
        <p:nvSpPr>
          <p:cNvPr id="39940" name="Slide Number Placeholder 3">
            <a:extLst>
              <a:ext uri="{FF2B5EF4-FFF2-40B4-BE49-F238E27FC236}">
                <a16:creationId xmlns:a16="http://schemas.microsoft.com/office/drawing/2014/main" id="{CAFE4F47-0EC1-4B7D-8B72-070E801786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B7DA1A-862D-4F75-96AB-B80F4F5950B8}" type="slidenum">
              <a:rPr lang="en-US" altLang="en-US"/>
              <a:pPr>
                <a:spcBef>
                  <a:spcPct val="0"/>
                </a:spcBef>
              </a:pPr>
              <a:t>23</a:t>
            </a:fld>
            <a:endParaRPr lang="en-US" altLang="en-US"/>
          </a:p>
        </p:txBody>
      </p:sp>
    </p:spTree>
    <p:extLst>
      <p:ext uri="{BB962C8B-B14F-4D97-AF65-F5344CB8AC3E}">
        <p14:creationId xmlns:p14="http://schemas.microsoft.com/office/powerpoint/2010/main" val="3682703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78E52C4-5216-4800-8C89-C928D8B74B8D}"/>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C8006787-1C49-4531-9AC7-089CD67027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a:extLst>
              <a:ext uri="{FF2B5EF4-FFF2-40B4-BE49-F238E27FC236}">
                <a16:creationId xmlns:a16="http://schemas.microsoft.com/office/drawing/2014/main" id="{805527EC-D058-4A73-B0A4-456DA0F3B2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E2CF49-9964-468E-97B4-6EE1560566D8}" type="slidenum">
              <a:rPr lang="en-US" altLang="en-US"/>
              <a:pPr>
                <a:spcBef>
                  <a:spcPct val="0"/>
                </a:spcBef>
              </a:pPr>
              <a:t>24</a:t>
            </a:fld>
            <a:endParaRPr lang="en-US" altLang="en-US"/>
          </a:p>
        </p:txBody>
      </p:sp>
    </p:spTree>
    <p:extLst>
      <p:ext uri="{BB962C8B-B14F-4D97-AF65-F5344CB8AC3E}">
        <p14:creationId xmlns:p14="http://schemas.microsoft.com/office/powerpoint/2010/main" val="3423523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A3FD6E3-0F45-4778-B61B-91AA138B5FB1}"/>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C512EA42-226D-47D3-BC95-378E387E67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
        <p:nvSpPr>
          <p:cNvPr id="44036" name="Slide Number Placeholder 3">
            <a:extLst>
              <a:ext uri="{FF2B5EF4-FFF2-40B4-BE49-F238E27FC236}">
                <a16:creationId xmlns:a16="http://schemas.microsoft.com/office/drawing/2014/main" id="{22FE2896-4900-4704-AB7B-0F56531A70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4A359F-DB47-4C4D-B4E2-5A42492AB8EF}" type="slidenum">
              <a:rPr lang="en-US" altLang="en-US"/>
              <a:pPr>
                <a:spcBef>
                  <a:spcPct val="0"/>
                </a:spcBef>
              </a:pPr>
              <a:t>25</a:t>
            </a:fld>
            <a:endParaRPr lang="en-US" altLang="en-US"/>
          </a:p>
        </p:txBody>
      </p:sp>
    </p:spTree>
    <p:extLst>
      <p:ext uri="{BB962C8B-B14F-4D97-AF65-F5344CB8AC3E}">
        <p14:creationId xmlns:p14="http://schemas.microsoft.com/office/powerpoint/2010/main" val="654911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499FDC0-1199-4F5D-B435-B90E41D79FBC}"/>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B5E1E849-91D3-4AA2-AC87-306B859CE6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4" name="Slide Number Placeholder 3">
            <a:extLst>
              <a:ext uri="{FF2B5EF4-FFF2-40B4-BE49-F238E27FC236}">
                <a16:creationId xmlns:a16="http://schemas.microsoft.com/office/drawing/2014/main" id="{A6F8BA3C-6764-4598-8E97-A6536BDB5A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ADAF39-BDED-4468-B98C-213B66DF4BE0}" type="slidenum">
              <a:rPr lang="en-US" altLang="en-US"/>
              <a:pPr>
                <a:spcBef>
                  <a:spcPct val="0"/>
                </a:spcBef>
              </a:pPr>
              <a:t>26</a:t>
            </a:fld>
            <a:endParaRPr lang="en-US" altLang="en-US"/>
          </a:p>
        </p:txBody>
      </p:sp>
    </p:spTree>
    <p:extLst>
      <p:ext uri="{BB962C8B-B14F-4D97-AF65-F5344CB8AC3E}">
        <p14:creationId xmlns:p14="http://schemas.microsoft.com/office/powerpoint/2010/main" val="1207216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6234DCAC-BB17-4C7E-BBD4-D5A4B253584D}"/>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74D598B8-94E7-47F6-B261-C167F53EF2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2" name="Slide Number Placeholder 3">
            <a:extLst>
              <a:ext uri="{FF2B5EF4-FFF2-40B4-BE49-F238E27FC236}">
                <a16:creationId xmlns:a16="http://schemas.microsoft.com/office/drawing/2014/main" id="{4C744645-361C-4333-818F-E1B5CCF170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2A3F6F-EDFE-4329-B1AB-262F142EB20F}" type="slidenum">
              <a:rPr lang="en-US" altLang="en-US"/>
              <a:pPr>
                <a:spcBef>
                  <a:spcPct val="0"/>
                </a:spcBef>
              </a:pPr>
              <a:t>27</a:t>
            </a:fld>
            <a:endParaRPr lang="en-US" altLang="en-US"/>
          </a:p>
        </p:txBody>
      </p:sp>
    </p:spTree>
    <p:extLst>
      <p:ext uri="{BB962C8B-B14F-4D97-AF65-F5344CB8AC3E}">
        <p14:creationId xmlns:p14="http://schemas.microsoft.com/office/powerpoint/2010/main" val="1048983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76F4789-64AA-439B-9AE5-7FA1A87D52A6}"/>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B44FF4D0-C20C-4649-8B69-8483A5B753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0180" name="Slide Number Placeholder 3">
            <a:extLst>
              <a:ext uri="{FF2B5EF4-FFF2-40B4-BE49-F238E27FC236}">
                <a16:creationId xmlns:a16="http://schemas.microsoft.com/office/drawing/2014/main" id="{85052D8A-8D8F-4335-97AC-4E88D22E07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606F28-C512-44BD-BDD0-B451697ED3A7}" type="slidenum">
              <a:rPr lang="en-US" altLang="en-US"/>
              <a:pPr>
                <a:spcBef>
                  <a:spcPct val="0"/>
                </a:spcBef>
              </a:pPr>
              <a:t>28</a:t>
            </a:fld>
            <a:endParaRPr lang="en-US" altLang="en-US"/>
          </a:p>
        </p:txBody>
      </p:sp>
    </p:spTree>
    <p:extLst>
      <p:ext uri="{BB962C8B-B14F-4D97-AF65-F5344CB8AC3E}">
        <p14:creationId xmlns:p14="http://schemas.microsoft.com/office/powerpoint/2010/main" val="513661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4F84D49A-2AE4-46BA-927F-5B77C278F0A8}"/>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096C1F37-8F68-4A2A-8539-9BC95F45BA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
        <p:nvSpPr>
          <p:cNvPr id="52228" name="Slide Number Placeholder 3">
            <a:extLst>
              <a:ext uri="{FF2B5EF4-FFF2-40B4-BE49-F238E27FC236}">
                <a16:creationId xmlns:a16="http://schemas.microsoft.com/office/drawing/2014/main" id="{622A40D3-0EFF-425A-A650-24D9994F95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9F8F46-8280-48BE-BEBD-1D5053925F15}" type="slidenum">
              <a:rPr lang="en-US" altLang="en-US"/>
              <a:pPr>
                <a:spcBef>
                  <a:spcPct val="0"/>
                </a:spcBef>
              </a:pPr>
              <a:t>29</a:t>
            </a:fld>
            <a:endParaRPr lang="en-US" altLang="en-US"/>
          </a:p>
        </p:txBody>
      </p:sp>
    </p:spTree>
    <p:extLst>
      <p:ext uri="{BB962C8B-B14F-4D97-AF65-F5344CB8AC3E}">
        <p14:creationId xmlns:p14="http://schemas.microsoft.com/office/powerpoint/2010/main" val="970504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C3970CC-085B-4732-98D4-1225AA98039E}"/>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903EDCB3-C618-406D-8C4D-61335C4DFF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
        <p:nvSpPr>
          <p:cNvPr id="54276" name="Slide Number Placeholder 3">
            <a:extLst>
              <a:ext uri="{FF2B5EF4-FFF2-40B4-BE49-F238E27FC236}">
                <a16:creationId xmlns:a16="http://schemas.microsoft.com/office/drawing/2014/main" id="{042A5FE6-CCB1-4469-8E6A-1609E18A15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A1254B-D8FC-4891-A8DA-E04C7146FEED}" type="slidenum">
              <a:rPr lang="en-US" altLang="en-US"/>
              <a:pPr>
                <a:spcBef>
                  <a:spcPct val="0"/>
                </a:spcBef>
              </a:pPr>
              <a:t>30</a:t>
            </a:fld>
            <a:endParaRPr lang="en-US" altLang="en-US"/>
          </a:p>
        </p:txBody>
      </p:sp>
    </p:spTree>
    <p:extLst>
      <p:ext uri="{BB962C8B-B14F-4D97-AF65-F5344CB8AC3E}">
        <p14:creationId xmlns:p14="http://schemas.microsoft.com/office/powerpoint/2010/main" val="571952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841425B7-63F3-4E1F-B8E2-FBED27D448BB}"/>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E50690BB-99C9-4883-A5BA-6788BB3876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
        <p:nvSpPr>
          <p:cNvPr id="6148" name="Slide Number Placeholder 3">
            <a:extLst>
              <a:ext uri="{FF2B5EF4-FFF2-40B4-BE49-F238E27FC236}">
                <a16:creationId xmlns:a16="http://schemas.microsoft.com/office/drawing/2014/main" id="{1E1BB256-5C82-4936-99C3-5CC7B36DB3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F13703-347E-4458-A5A3-AC3028F666E9}" type="slidenum">
              <a:rPr lang="en-US" altLang="en-US"/>
              <a:pPr>
                <a:spcBef>
                  <a:spcPct val="0"/>
                </a:spcBef>
              </a:pPr>
              <a:t>3</a:t>
            </a:fld>
            <a:endParaRPr lang="en-US" altLang="en-US"/>
          </a:p>
        </p:txBody>
      </p:sp>
    </p:spTree>
    <p:extLst>
      <p:ext uri="{BB962C8B-B14F-4D97-AF65-F5344CB8AC3E}">
        <p14:creationId xmlns:p14="http://schemas.microsoft.com/office/powerpoint/2010/main" val="1315631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1975E3CA-DAA4-4D0D-857B-5C584020F640}"/>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849E0FC7-250A-4CB2-A9C5-6F67FCC5DA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spcBef>
                <a:spcPct val="0"/>
              </a:spcBef>
            </a:pPr>
            <a:endParaRPr lang="ar-SA" altLang="ar-SA"/>
          </a:p>
        </p:txBody>
      </p:sp>
      <p:sp>
        <p:nvSpPr>
          <p:cNvPr id="58372" name="Slide Number Placeholder 3">
            <a:extLst>
              <a:ext uri="{FF2B5EF4-FFF2-40B4-BE49-F238E27FC236}">
                <a16:creationId xmlns:a16="http://schemas.microsoft.com/office/drawing/2014/main" id="{D4C34D51-FB3D-4F56-A347-CCC3AFDA4D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2ED4FD-E143-4340-8800-7121DD9CAE76}" type="slidenum">
              <a:rPr lang="en-US" altLang="en-US"/>
              <a:pPr>
                <a:spcBef>
                  <a:spcPct val="0"/>
                </a:spcBef>
              </a:pPr>
              <a:t>31</a:t>
            </a:fld>
            <a:endParaRPr lang="en-US" altLang="en-US"/>
          </a:p>
        </p:txBody>
      </p:sp>
    </p:spTree>
    <p:extLst>
      <p:ext uri="{BB962C8B-B14F-4D97-AF65-F5344CB8AC3E}">
        <p14:creationId xmlns:p14="http://schemas.microsoft.com/office/powerpoint/2010/main" val="3663971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C4F6CD9F-5073-4035-BFFA-80B34C893BDB}"/>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F1BBC642-8069-4750-8704-F3611F4511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0420" name="Slide Number Placeholder 3">
            <a:extLst>
              <a:ext uri="{FF2B5EF4-FFF2-40B4-BE49-F238E27FC236}">
                <a16:creationId xmlns:a16="http://schemas.microsoft.com/office/drawing/2014/main" id="{020A6734-9C6D-4741-BEA6-F0308CD79D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7ED8CE-2289-4B96-ADE0-047F3AAC2C2A}" type="slidenum">
              <a:rPr lang="en-US" altLang="en-US"/>
              <a:pPr>
                <a:spcBef>
                  <a:spcPct val="0"/>
                </a:spcBef>
              </a:pPr>
              <a:t>32</a:t>
            </a:fld>
            <a:endParaRPr lang="en-US" altLang="en-US"/>
          </a:p>
        </p:txBody>
      </p:sp>
    </p:spTree>
    <p:extLst>
      <p:ext uri="{BB962C8B-B14F-4D97-AF65-F5344CB8AC3E}">
        <p14:creationId xmlns:p14="http://schemas.microsoft.com/office/powerpoint/2010/main" val="2069918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54C6972A-C654-43AD-9DE0-2F8E1314294A}"/>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40F62558-FA0C-4B41-B0CB-FA8BECB755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2468" name="Slide Number Placeholder 3">
            <a:extLst>
              <a:ext uri="{FF2B5EF4-FFF2-40B4-BE49-F238E27FC236}">
                <a16:creationId xmlns:a16="http://schemas.microsoft.com/office/drawing/2014/main" id="{B0C3E7D7-9CF0-48C0-9F0A-B56DBD1189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6C45E5-D375-4649-AC36-68AD6809CFE3}" type="slidenum">
              <a:rPr lang="en-US" altLang="en-US"/>
              <a:pPr>
                <a:spcBef>
                  <a:spcPct val="0"/>
                </a:spcBef>
              </a:pPr>
              <a:t>33</a:t>
            </a:fld>
            <a:endParaRPr lang="en-US" altLang="en-US"/>
          </a:p>
        </p:txBody>
      </p:sp>
    </p:spTree>
    <p:extLst>
      <p:ext uri="{BB962C8B-B14F-4D97-AF65-F5344CB8AC3E}">
        <p14:creationId xmlns:p14="http://schemas.microsoft.com/office/powerpoint/2010/main" val="1869946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D519439D-5DB1-4DEA-AB3D-72AA0E8F424E}"/>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30230A26-033A-4D94-B6F6-B0DFEE6F01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dirty="0"/>
          </a:p>
        </p:txBody>
      </p:sp>
      <p:sp>
        <p:nvSpPr>
          <p:cNvPr id="64516" name="Slide Number Placeholder 3">
            <a:extLst>
              <a:ext uri="{FF2B5EF4-FFF2-40B4-BE49-F238E27FC236}">
                <a16:creationId xmlns:a16="http://schemas.microsoft.com/office/drawing/2014/main" id="{3D8685C9-5C7E-4790-856C-73FD0137ED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BD1BD6-74C5-44E6-9736-A65A10FB57D7}" type="slidenum">
              <a:rPr lang="en-US" altLang="en-US"/>
              <a:pPr>
                <a:spcBef>
                  <a:spcPct val="0"/>
                </a:spcBef>
              </a:pPr>
              <a:t>34</a:t>
            </a:fld>
            <a:endParaRPr lang="en-US" altLang="en-US"/>
          </a:p>
        </p:txBody>
      </p:sp>
    </p:spTree>
    <p:extLst>
      <p:ext uri="{BB962C8B-B14F-4D97-AF65-F5344CB8AC3E}">
        <p14:creationId xmlns:p14="http://schemas.microsoft.com/office/powerpoint/2010/main" val="1274855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F08D87EA-66D8-4DAB-BBFE-D1E1028C3387}"/>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3E8A2815-C453-4362-A89C-8DB409EB4F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
        <p:nvSpPr>
          <p:cNvPr id="66564" name="Slide Number Placeholder 3">
            <a:extLst>
              <a:ext uri="{FF2B5EF4-FFF2-40B4-BE49-F238E27FC236}">
                <a16:creationId xmlns:a16="http://schemas.microsoft.com/office/drawing/2014/main" id="{91452A98-98FF-446D-89A4-86A4959A7D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1278CC-8D1E-46F1-AE65-CEF1D6A583D3}" type="slidenum">
              <a:rPr lang="en-US" altLang="en-US"/>
              <a:pPr>
                <a:spcBef>
                  <a:spcPct val="0"/>
                </a:spcBef>
              </a:pPr>
              <a:t>35</a:t>
            </a:fld>
            <a:endParaRPr lang="en-US" altLang="en-US"/>
          </a:p>
        </p:txBody>
      </p:sp>
    </p:spTree>
    <p:extLst>
      <p:ext uri="{BB962C8B-B14F-4D97-AF65-F5344CB8AC3E}">
        <p14:creationId xmlns:p14="http://schemas.microsoft.com/office/powerpoint/2010/main" val="4282972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60FD08C5-2944-4D86-9E20-30C40BC53FB7}"/>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F0F1FA5B-ED80-4E76-9FB3-74CBBD3C40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8612" name="Slide Number Placeholder 3">
            <a:extLst>
              <a:ext uri="{FF2B5EF4-FFF2-40B4-BE49-F238E27FC236}">
                <a16:creationId xmlns:a16="http://schemas.microsoft.com/office/drawing/2014/main" id="{80C19EFD-0F4B-4DCE-BD39-E0EE3A89DC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78F6D4-BC4F-4ABC-99A4-9BF56A748250}" type="slidenum">
              <a:rPr lang="en-US" altLang="en-US"/>
              <a:pPr>
                <a:spcBef>
                  <a:spcPct val="0"/>
                </a:spcBef>
              </a:pPr>
              <a:t>36</a:t>
            </a:fld>
            <a:endParaRPr lang="en-US" altLang="en-US"/>
          </a:p>
        </p:txBody>
      </p:sp>
    </p:spTree>
    <p:extLst>
      <p:ext uri="{BB962C8B-B14F-4D97-AF65-F5344CB8AC3E}">
        <p14:creationId xmlns:p14="http://schemas.microsoft.com/office/powerpoint/2010/main" val="2650699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C54B35BE-47C4-44B5-8DAD-7120CF7C0993}"/>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1630E0F3-A5C9-4EC9-887D-29681BF425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0660" name="Slide Number Placeholder 3">
            <a:extLst>
              <a:ext uri="{FF2B5EF4-FFF2-40B4-BE49-F238E27FC236}">
                <a16:creationId xmlns:a16="http://schemas.microsoft.com/office/drawing/2014/main" id="{43CFF24B-E429-4C8C-BBAC-14DE0A3430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D0F8AA-EB50-4FEA-AA15-7827E667EEE2}" type="slidenum">
              <a:rPr lang="en-US" altLang="en-US"/>
              <a:pPr>
                <a:spcBef>
                  <a:spcPct val="0"/>
                </a:spcBef>
              </a:pPr>
              <a:t>37</a:t>
            </a:fld>
            <a:endParaRPr lang="en-US" altLang="en-US"/>
          </a:p>
        </p:txBody>
      </p:sp>
    </p:spTree>
    <p:extLst>
      <p:ext uri="{BB962C8B-B14F-4D97-AF65-F5344CB8AC3E}">
        <p14:creationId xmlns:p14="http://schemas.microsoft.com/office/powerpoint/2010/main" val="3287721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B24366EA-A4C6-4F8C-8492-E446684D8BC4}"/>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91F1109D-D134-4F02-AC88-F0B055C29E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4756" name="Slide Number Placeholder 3">
            <a:extLst>
              <a:ext uri="{FF2B5EF4-FFF2-40B4-BE49-F238E27FC236}">
                <a16:creationId xmlns:a16="http://schemas.microsoft.com/office/drawing/2014/main" id="{31FD9E3A-2668-4200-8728-AECEF9CAF3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B037DC-4592-40BC-A679-69AAC7639198}" type="slidenum">
              <a:rPr lang="en-US" altLang="en-US"/>
              <a:pPr>
                <a:spcBef>
                  <a:spcPct val="0"/>
                </a:spcBef>
              </a:pPr>
              <a:t>38</a:t>
            </a:fld>
            <a:endParaRPr lang="en-US" altLang="en-US"/>
          </a:p>
        </p:txBody>
      </p:sp>
    </p:spTree>
    <p:extLst>
      <p:ext uri="{BB962C8B-B14F-4D97-AF65-F5344CB8AC3E}">
        <p14:creationId xmlns:p14="http://schemas.microsoft.com/office/powerpoint/2010/main" val="73195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A4024B96-3CBD-43CF-A3FA-A77D712AD8E0}"/>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8701328F-C741-46D6-8723-D3FD3024BC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
        <p:nvSpPr>
          <p:cNvPr id="76804" name="Slide Number Placeholder 3">
            <a:extLst>
              <a:ext uri="{FF2B5EF4-FFF2-40B4-BE49-F238E27FC236}">
                <a16:creationId xmlns:a16="http://schemas.microsoft.com/office/drawing/2014/main" id="{A35B0C42-3A00-4C89-A94C-CAB51E23A4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0E9646-ABB5-4128-9D7F-1CBC56725B22}" type="slidenum">
              <a:rPr lang="en-US" altLang="en-US"/>
              <a:pPr>
                <a:spcBef>
                  <a:spcPct val="0"/>
                </a:spcBef>
              </a:pPr>
              <a:t>39</a:t>
            </a:fld>
            <a:endParaRPr lang="en-US" altLang="en-US"/>
          </a:p>
        </p:txBody>
      </p:sp>
    </p:spTree>
    <p:extLst>
      <p:ext uri="{BB962C8B-B14F-4D97-AF65-F5344CB8AC3E}">
        <p14:creationId xmlns:p14="http://schemas.microsoft.com/office/powerpoint/2010/main" val="1013001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61E2FA64-B053-43CE-A2FA-5A06EE9F80CC}"/>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EF341BC3-B839-4263-955A-2347D8F8B5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
        <p:nvSpPr>
          <p:cNvPr id="78852" name="Slide Number Placeholder 3">
            <a:extLst>
              <a:ext uri="{FF2B5EF4-FFF2-40B4-BE49-F238E27FC236}">
                <a16:creationId xmlns:a16="http://schemas.microsoft.com/office/drawing/2014/main" id="{89CE68CB-BF05-4833-8052-6C7ABED271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6F4965-8485-442A-A514-CC1E9B39EA40}" type="slidenum">
              <a:rPr lang="en-US" altLang="en-US"/>
              <a:pPr>
                <a:spcBef>
                  <a:spcPct val="0"/>
                </a:spcBef>
              </a:pPr>
              <a:t>40</a:t>
            </a:fld>
            <a:endParaRPr lang="en-US" altLang="en-US"/>
          </a:p>
        </p:txBody>
      </p:sp>
    </p:spTree>
    <p:extLst>
      <p:ext uri="{BB962C8B-B14F-4D97-AF65-F5344CB8AC3E}">
        <p14:creationId xmlns:p14="http://schemas.microsoft.com/office/powerpoint/2010/main" val="3382682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CA2C16BA-CA58-41A3-BA89-38FEDA674A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CFE456-8C36-473A-94F8-AC4225BA04B0}" type="slidenum">
              <a:rPr lang="ar-SA" altLang="en-US"/>
              <a:pPr>
                <a:spcBef>
                  <a:spcPct val="0"/>
                </a:spcBef>
              </a:pPr>
              <a:t>4</a:t>
            </a:fld>
            <a:endParaRPr lang="en-US" altLang="en-US"/>
          </a:p>
        </p:txBody>
      </p:sp>
      <p:sp>
        <p:nvSpPr>
          <p:cNvPr id="8195" name="Rectangle 2">
            <a:extLst>
              <a:ext uri="{FF2B5EF4-FFF2-40B4-BE49-F238E27FC236}">
                <a16:creationId xmlns:a16="http://schemas.microsoft.com/office/drawing/2014/main" id="{BB323ED2-3014-42F9-8DA9-CB2583C21205}"/>
              </a:ext>
            </a:extLst>
          </p:cNvPr>
          <p:cNvSpPr>
            <a:spLocks noGrp="1" noRot="1" noChangeAspect="1" noChangeArrowheads="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a:extLst>
              <a:ext uri="{FF2B5EF4-FFF2-40B4-BE49-F238E27FC236}">
                <a16:creationId xmlns:a16="http://schemas.microsoft.com/office/drawing/2014/main" id="{6E658B56-C79E-44F7-8AFC-4A4328E317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dirty="0"/>
          </a:p>
        </p:txBody>
      </p:sp>
    </p:spTree>
    <p:extLst>
      <p:ext uri="{BB962C8B-B14F-4D97-AF65-F5344CB8AC3E}">
        <p14:creationId xmlns:p14="http://schemas.microsoft.com/office/powerpoint/2010/main" val="662733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AD6D5597-783B-4038-893F-5DBE92094150}"/>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12575C40-E5B1-47B8-8D66-CBF425D5E5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
        <p:nvSpPr>
          <p:cNvPr id="80900" name="Slide Number Placeholder 3">
            <a:extLst>
              <a:ext uri="{FF2B5EF4-FFF2-40B4-BE49-F238E27FC236}">
                <a16:creationId xmlns:a16="http://schemas.microsoft.com/office/drawing/2014/main" id="{D9D94303-2630-4CEE-B41D-BB7FDB6902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130C98-F4F7-4580-83CE-54707F7DB068}" type="slidenum">
              <a:rPr lang="en-US" altLang="en-US"/>
              <a:pPr>
                <a:spcBef>
                  <a:spcPct val="0"/>
                </a:spcBef>
              </a:pPr>
              <a:t>41</a:t>
            </a:fld>
            <a:endParaRPr lang="en-US" altLang="en-US"/>
          </a:p>
        </p:txBody>
      </p:sp>
    </p:spTree>
    <p:extLst>
      <p:ext uri="{BB962C8B-B14F-4D97-AF65-F5344CB8AC3E}">
        <p14:creationId xmlns:p14="http://schemas.microsoft.com/office/powerpoint/2010/main" val="341990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790FBC77-E0C7-4FCB-B26B-7396B3B136B1}"/>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8C16254A-403A-4A2D-9D87-7A0937B25F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
        <p:nvSpPr>
          <p:cNvPr id="82948" name="Slide Number Placeholder 3">
            <a:extLst>
              <a:ext uri="{FF2B5EF4-FFF2-40B4-BE49-F238E27FC236}">
                <a16:creationId xmlns:a16="http://schemas.microsoft.com/office/drawing/2014/main" id="{0D2D620C-3240-484E-9106-8C7F4B3AAB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D3252F-32E8-44E7-A096-57D443539AA5}" type="slidenum">
              <a:rPr lang="en-US" altLang="en-US"/>
              <a:pPr>
                <a:spcBef>
                  <a:spcPct val="0"/>
                </a:spcBef>
              </a:pPr>
              <a:t>42</a:t>
            </a:fld>
            <a:endParaRPr lang="en-US" altLang="en-US"/>
          </a:p>
        </p:txBody>
      </p:sp>
    </p:spTree>
    <p:extLst>
      <p:ext uri="{BB962C8B-B14F-4D97-AF65-F5344CB8AC3E}">
        <p14:creationId xmlns:p14="http://schemas.microsoft.com/office/powerpoint/2010/main" val="1559429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34BD75DD-0E73-46E3-843C-9EF4DFB912D8}"/>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382753ED-2648-4E33-9AF4-02C52F9D75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
        <p:nvSpPr>
          <p:cNvPr id="84996" name="Slide Number Placeholder 3">
            <a:extLst>
              <a:ext uri="{FF2B5EF4-FFF2-40B4-BE49-F238E27FC236}">
                <a16:creationId xmlns:a16="http://schemas.microsoft.com/office/drawing/2014/main" id="{95FA1CD2-D33C-4A48-8A64-0933FA7704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BDCBBE-6118-41CF-B336-C6239471E0D7}" type="slidenum">
              <a:rPr lang="en-US" altLang="en-US"/>
              <a:pPr>
                <a:spcBef>
                  <a:spcPct val="0"/>
                </a:spcBef>
              </a:pPr>
              <a:t>43</a:t>
            </a:fld>
            <a:endParaRPr lang="en-US" altLang="en-US"/>
          </a:p>
        </p:txBody>
      </p:sp>
    </p:spTree>
    <p:extLst>
      <p:ext uri="{BB962C8B-B14F-4D97-AF65-F5344CB8AC3E}">
        <p14:creationId xmlns:p14="http://schemas.microsoft.com/office/powerpoint/2010/main" val="1941091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E90D0800-5439-423B-84B4-1517C190473F}"/>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354617E8-989C-4A34-89D6-C3280B6264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
        <p:nvSpPr>
          <p:cNvPr id="87044" name="Slide Number Placeholder 3">
            <a:extLst>
              <a:ext uri="{FF2B5EF4-FFF2-40B4-BE49-F238E27FC236}">
                <a16:creationId xmlns:a16="http://schemas.microsoft.com/office/drawing/2014/main" id="{14A75B5A-929C-42F7-9633-3556BFAC02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AC9089-ABC6-4DF1-B752-9451A4859F55}" type="slidenum">
              <a:rPr lang="en-US" altLang="en-US"/>
              <a:pPr>
                <a:spcBef>
                  <a:spcPct val="0"/>
                </a:spcBef>
              </a:pPr>
              <a:t>44</a:t>
            </a:fld>
            <a:endParaRPr lang="en-US" altLang="en-US"/>
          </a:p>
        </p:txBody>
      </p:sp>
    </p:spTree>
    <p:extLst>
      <p:ext uri="{BB962C8B-B14F-4D97-AF65-F5344CB8AC3E}">
        <p14:creationId xmlns:p14="http://schemas.microsoft.com/office/powerpoint/2010/main" val="2911076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984D6DBB-878B-41AA-B7E8-8DD9B20BFF7B}"/>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71BD0C2E-9407-495A-A6A2-FF04461462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
        <p:nvSpPr>
          <p:cNvPr id="89092" name="Slide Number Placeholder 3">
            <a:extLst>
              <a:ext uri="{FF2B5EF4-FFF2-40B4-BE49-F238E27FC236}">
                <a16:creationId xmlns:a16="http://schemas.microsoft.com/office/drawing/2014/main" id="{CFDD03F0-6C60-455D-98D9-C4F797F3C1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DE1C26-9348-4B20-A94C-2111F5F03653}" type="slidenum">
              <a:rPr lang="en-US" altLang="en-US"/>
              <a:pPr>
                <a:spcBef>
                  <a:spcPct val="0"/>
                </a:spcBef>
              </a:pPr>
              <a:t>45</a:t>
            </a:fld>
            <a:endParaRPr lang="en-US" altLang="en-US"/>
          </a:p>
        </p:txBody>
      </p:sp>
    </p:spTree>
    <p:extLst>
      <p:ext uri="{BB962C8B-B14F-4D97-AF65-F5344CB8AC3E}">
        <p14:creationId xmlns:p14="http://schemas.microsoft.com/office/powerpoint/2010/main" val="2361102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953678A9-A486-4A42-9A0D-5A9A2C5E19E4}"/>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075864E0-E25C-4764-9083-99DBCB71B9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
        <p:nvSpPr>
          <p:cNvPr id="91140" name="Slide Number Placeholder 3">
            <a:extLst>
              <a:ext uri="{FF2B5EF4-FFF2-40B4-BE49-F238E27FC236}">
                <a16:creationId xmlns:a16="http://schemas.microsoft.com/office/drawing/2014/main" id="{33EA61F4-8C91-496F-8283-6D8D74F751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15AB87-A386-4757-AD95-AAEDA0C72938}" type="slidenum">
              <a:rPr lang="en-US" altLang="en-US"/>
              <a:pPr>
                <a:spcBef>
                  <a:spcPct val="0"/>
                </a:spcBef>
              </a:pPr>
              <a:t>46</a:t>
            </a:fld>
            <a:endParaRPr lang="en-US" altLang="en-US"/>
          </a:p>
        </p:txBody>
      </p:sp>
    </p:spTree>
    <p:extLst>
      <p:ext uri="{BB962C8B-B14F-4D97-AF65-F5344CB8AC3E}">
        <p14:creationId xmlns:p14="http://schemas.microsoft.com/office/powerpoint/2010/main" val="11907693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88897C95-7FC6-4B2B-A8C2-F3396FDEA830}"/>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87EF618A-23DE-413E-B402-39A0E14820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
        <p:nvSpPr>
          <p:cNvPr id="93188" name="Slide Number Placeholder 3">
            <a:extLst>
              <a:ext uri="{FF2B5EF4-FFF2-40B4-BE49-F238E27FC236}">
                <a16:creationId xmlns:a16="http://schemas.microsoft.com/office/drawing/2014/main" id="{7FF005C6-397A-4689-B1CC-922517BC62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556431-036E-41EE-90CE-864832860DDD}" type="slidenum">
              <a:rPr lang="en-US" altLang="en-US"/>
              <a:pPr>
                <a:spcBef>
                  <a:spcPct val="0"/>
                </a:spcBef>
              </a:pPr>
              <a:t>47</a:t>
            </a:fld>
            <a:endParaRPr lang="en-US" altLang="en-US"/>
          </a:p>
        </p:txBody>
      </p:sp>
    </p:spTree>
    <p:extLst>
      <p:ext uri="{BB962C8B-B14F-4D97-AF65-F5344CB8AC3E}">
        <p14:creationId xmlns:p14="http://schemas.microsoft.com/office/powerpoint/2010/main" val="16606760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FA61B1E4-A10D-40E9-8F3B-27574D162ABA}"/>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B99617B7-ADEF-4766-A9C1-B03CCD2748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7284" name="Slide Number Placeholder 3">
            <a:extLst>
              <a:ext uri="{FF2B5EF4-FFF2-40B4-BE49-F238E27FC236}">
                <a16:creationId xmlns:a16="http://schemas.microsoft.com/office/drawing/2014/main" id="{1FEFB404-D127-4460-9104-ABECA399FA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E3463A-787E-4828-A02A-4CFE58DEC8B5}" type="slidenum">
              <a:rPr lang="en-US" altLang="en-US"/>
              <a:pPr>
                <a:spcBef>
                  <a:spcPct val="0"/>
                </a:spcBef>
              </a:pPr>
              <a:t>48</a:t>
            </a:fld>
            <a:endParaRPr lang="en-US" altLang="en-US"/>
          </a:p>
        </p:txBody>
      </p:sp>
    </p:spTree>
    <p:extLst>
      <p:ext uri="{BB962C8B-B14F-4D97-AF65-F5344CB8AC3E}">
        <p14:creationId xmlns:p14="http://schemas.microsoft.com/office/powerpoint/2010/main" val="4093664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13335D3B-CB70-4985-A3D8-D6AABACF47A0}"/>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CF13AE02-02BC-4A16-8AB0-4257A5CA73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9332" name="Slide Number Placeholder 3">
            <a:extLst>
              <a:ext uri="{FF2B5EF4-FFF2-40B4-BE49-F238E27FC236}">
                <a16:creationId xmlns:a16="http://schemas.microsoft.com/office/drawing/2014/main" id="{0481E190-B45E-4B2E-9D08-2AAECF4796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53CE31-2AC8-4D19-99FA-40860523E3C8}" type="slidenum">
              <a:rPr lang="en-US" altLang="en-US"/>
              <a:pPr>
                <a:spcBef>
                  <a:spcPct val="0"/>
                </a:spcBef>
              </a:pPr>
              <a:t>49</a:t>
            </a:fld>
            <a:endParaRPr lang="en-US" altLang="en-US"/>
          </a:p>
        </p:txBody>
      </p:sp>
    </p:spTree>
    <p:extLst>
      <p:ext uri="{BB962C8B-B14F-4D97-AF65-F5344CB8AC3E}">
        <p14:creationId xmlns:p14="http://schemas.microsoft.com/office/powerpoint/2010/main" val="38232086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C7CC6249-2E70-499C-A3D5-7537F974FD53}"/>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19F96846-7508-48A6-B0CC-2FB446CFC6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7524" name="Slide Number Placeholder 3">
            <a:extLst>
              <a:ext uri="{FF2B5EF4-FFF2-40B4-BE49-F238E27FC236}">
                <a16:creationId xmlns:a16="http://schemas.microsoft.com/office/drawing/2014/main" id="{84DD623E-83B9-4FCA-872A-0D43E307C9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F46D23-CA71-4BF3-BEAD-1CD6C3BFBE84}" type="slidenum">
              <a:rPr lang="en-US" altLang="en-US"/>
              <a:pPr>
                <a:spcBef>
                  <a:spcPct val="0"/>
                </a:spcBef>
              </a:pPr>
              <a:t>50</a:t>
            </a:fld>
            <a:endParaRPr lang="en-US" altLang="en-US"/>
          </a:p>
        </p:txBody>
      </p:sp>
    </p:spTree>
    <p:extLst>
      <p:ext uri="{BB962C8B-B14F-4D97-AF65-F5344CB8AC3E}">
        <p14:creationId xmlns:p14="http://schemas.microsoft.com/office/powerpoint/2010/main" val="314447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29D37D56-54C2-49B3-AC51-AAD6C1713369}"/>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4560EDE2-C3EA-42C1-BE9E-9CC3B13AAB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
        <p:nvSpPr>
          <p:cNvPr id="11268" name="Slide Number Placeholder 3">
            <a:extLst>
              <a:ext uri="{FF2B5EF4-FFF2-40B4-BE49-F238E27FC236}">
                <a16:creationId xmlns:a16="http://schemas.microsoft.com/office/drawing/2014/main" id="{8D189A49-0FC0-4020-BBFB-2654A37AC2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0FD817-4ED8-4D91-AB8C-1DC8E0B20D62}" type="slidenum">
              <a:rPr lang="en-US" altLang="en-US"/>
              <a:pPr>
                <a:spcBef>
                  <a:spcPct val="0"/>
                </a:spcBef>
              </a:pPr>
              <a:t>6</a:t>
            </a:fld>
            <a:endParaRPr lang="en-US" altLang="en-US"/>
          </a:p>
        </p:txBody>
      </p:sp>
    </p:spTree>
    <p:extLst>
      <p:ext uri="{BB962C8B-B14F-4D97-AF65-F5344CB8AC3E}">
        <p14:creationId xmlns:p14="http://schemas.microsoft.com/office/powerpoint/2010/main" val="991510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4754BC43-DD32-4A85-83B1-61830141268C}"/>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7F1AF1E3-EF42-40A7-A283-E57E814353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
        <p:nvSpPr>
          <p:cNvPr id="101380" name="Slide Number Placeholder 3">
            <a:extLst>
              <a:ext uri="{FF2B5EF4-FFF2-40B4-BE49-F238E27FC236}">
                <a16:creationId xmlns:a16="http://schemas.microsoft.com/office/drawing/2014/main" id="{858C724E-4B01-449B-9BE2-B4267DCB69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7BEEAA-A44F-4F9D-A79F-8E23B838F656}" type="slidenum">
              <a:rPr lang="en-US" altLang="en-US"/>
              <a:pPr>
                <a:spcBef>
                  <a:spcPct val="0"/>
                </a:spcBef>
              </a:pPr>
              <a:t>51</a:t>
            </a:fld>
            <a:endParaRPr lang="en-US" altLang="en-US"/>
          </a:p>
        </p:txBody>
      </p:sp>
    </p:spTree>
    <p:extLst>
      <p:ext uri="{BB962C8B-B14F-4D97-AF65-F5344CB8AC3E}">
        <p14:creationId xmlns:p14="http://schemas.microsoft.com/office/powerpoint/2010/main" val="3371121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247E70C4-4D4C-47B3-847B-56A0F9D8F82C}"/>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4EE861E4-223F-46B8-B2F8-75C4E1FD79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3428" name="Slide Number Placeholder 3">
            <a:extLst>
              <a:ext uri="{FF2B5EF4-FFF2-40B4-BE49-F238E27FC236}">
                <a16:creationId xmlns:a16="http://schemas.microsoft.com/office/drawing/2014/main" id="{1A7D8B19-D94B-4FC8-9C63-270E764B9A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23F5BA-E9DA-4281-8F89-DEA96AADE470}" type="slidenum">
              <a:rPr lang="en-US" altLang="en-US"/>
              <a:pPr>
                <a:spcBef>
                  <a:spcPct val="0"/>
                </a:spcBef>
              </a:pPr>
              <a:t>52</a:t>
            </a:fld>
            <a:endParaRPr lang="en-US" altLang="en-US"/>
          </a:p>
        </p:txBody>
      </p:sp>
    </p:spTree>
    <p:extLst>
      <p:ext uri="{BB962C8B-B14F-4D97-AF65-F5344CB8AC3E}">
        <p14:creationId xmlns:p14="http://schemas.microsoft.com/office/powerpoint/2010/main" val="23559029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FEF79656-BC46-410F-8BC9-8A9EFE09EFEA}"/>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3C3B48F6-B4D2-4893-B6EC-BD07F18F34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
        <p:nvSpPr>
          <p:cNvPr id="109572" name="Slide Number Placeholder 3">
            <a:extLst>
              <a:ext uri="{FF2B5EF4-FFF2-40B4-BE49-F238E27FC236}">
                <a16:creationId xmlns:a16="http://schemas.microsoft.com/office/drawing/2014/main" id="{6B370B86-D005-4B11-AC98-912EA2A56B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B31A4F-BA52-43BC-B2EA-231AEB985EB9}" type="slidenum">
              <a:rPr lang="en-US" altLang="en-US"/>
              <a:pPr>
                <a:spcBef>
                  <a:spcPct val="0"/>
                </a:spcBef>
              </a:pPr>
              <a:t>53</a:t>
            </a:fld>
            <a:endParaRPr lang="en-US" altLang="en-US"/>
          </a:p>
        </p:txBody>
      </p:sp>
    </p:spTree>
    <p:extLst>
      <p:ext uri="{BB962C8B-B14F-4D97-AF65-F5344CB8AC3E}">
        <p14:creationId xmlns:p14="http://schemas.microsoft.com/office/powerpoint/2010/main" val="41715243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631B3EE8-2AB7-44CC-B305-64D8B5A4C57E}"/>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F8B7CC98-83C2-4EE8-8137-E253709E0E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
        <p:nvSpPr>
          <p:cNvPr id="111620" name="Slide Number Placeholder 3">
            <a:extLst>
              <a:ext uri="{FF2B5EF4-FFF2-40B4-BE49-F238E27FC236}">
                <a16:creationId xmlns:a16="http://schemas.microsoft.com/office/drawing/2014/main" id="{82A461BC-F095-4ED3-A5A0-3FB69B226C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61B833-AD3F-46B0-8B21-B3D26FC4DF7E}" type="slidenum">
              <a:rPr lang="en-US" altLang="en-US"/>
              <a:pPr>
                <a:spcBef>
                  <a:spcPct val="0"/>
                </a:spcBef>
              </a:pPr>
              <a:t>54</a:t>
            </a:fld>
            <a:endParaRPr lang="en-US" altLang="en-US"/>
          </a:p>
        </p:txBody>
      </p:sp>
    </p:spTree>
    <p:extLst>
      <p:ext uri="{BB962C8B-B14F-4D97-AF65-F5344CB8AC3E}">
        <p14:creationId xmlns:p14="http://schemas.microsoft.com/office/powerpoint/2010/main" val="17789597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BD198374-00E4-439A-B10C-386866D7EB34}"/>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7E39A8BF-E84D-4A57-AAE7-F912D47E38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
        <p:nvSpPr>
          <p:cNvPr id="114692" name="Slide Number Placeholder 3">
            <a:extLst>
              <a:ext uri="{FF2B5EF4-FFF2-40B4-BE49-F238E27FC236}">
                <a16:creationId xmlns:a16="http://schemas.microsoft.com/office/drawing/2014/main" id="{434D24D7-CA6B-4CA3-9DDA-4401D78DB5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2D9E7D-ABE7-4669-8E9D-50B8544B1B05}" type="slidenum">
              <a:rPr lang="en-US" altLang="en-US"/>
              <a:pPr>
                <a:spcBef>
                  <a:spcPct val="0"/>
                </a:spcBef>
              </a:pPr>
              <a:t>56</a:t>
            </a:fld>
            <a:endParaRPr lang="en-US" altLang="en-US"/>
          </a:p>
        </p:txBody>
      </p:sp>
    </p:spTree>
    <p:extLst>
      <p:ext uri="{BB962C8B-B14F-4D97-AF65-F5344CB8AC3E}">
        <p14:creationId xmlns:p14="http://schemas.microsoft.com/office/powerpoint/2010/main" val="1613427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D987BAFF-FAE4-41F4-8B14-FF8FE304B404}"/>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9251B90B-081F-4D79-9D01-D6D3386D5B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
        <p:nvSpPr>
          <p:cNvPr id="116740" name="Slide Number Placeholder 3">
            <a:extLst>
              <a:ext uri="{FF2B5EF4-FFF2-40B4-BE49-F238E27FC236}">
                <a16:creationId xmlns:a16="http://schemas.microsoft.com/office/drawing/2014/main" id="{5A609AEB-922A-4F3E-B463-4021F136DB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7C5B18-4F06-49B3-A66B-230DE51D3EDA}" type="slidenum">
              <a:rPr lang="en-US" altLang="en-US"/>
              <a:pPr>
                <a:spcBef>
                  <a:spcPct val="0"/>
                </a:spcBef>
              </a:pPr>
              <a:t>57</a:t>
            </a:fld>
            <a:endParaRPr lang="en-US" altLang="en-US"/>
          </a:p>
        </p:txBody>
      </p:sp>
    </p:spTree>
    <p:extLst>
      <p:ext uri="{BB962C8B-B14F-4D97-AF65-F5344CB8AC3E}">
        <p14:creationId xmlns:p14="http://schemas.microsoft.com/office/powerpoint/2010/main" val="34978937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7F81F784-C313-4E5D-AEE6-BFC372CBA064}"/>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8FDD5D80-4B01-4E29-828D-2063C8D29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
        <p:nvSpPr>
          <p:cNvPr id="118788" name="Slide Number Placeholder 3">
            <a:extLst>
              <a:ext uri="{FF2B5EF4-FFF2-40B4-BE49-F238E27FC236}">
                <a16:creationId xmlns:a16="http://schemas.microsoft.com/office/drawing/2014/main" id="{CA786425-D479-4E47-BE0F-2E1F282A47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5181D7-A5A2-4203-944B-74C7132C94B5}" type="slidenum">
              <a:rPr lang="en-US" altLang="en-US"/>
              <a:pPr>
                <a:spcBef>
                  <a:spcPct val="0"/>
                </a:spcBef>
              </a:pPr>
              <a:t>58</a:t>
            </a:fld>
            <a:endParaRPr lang="en-US" altLang="en-US"/>
          </a:p>
        </p:txBody>
      </p:sp>
    </p:spTree>
    <p:extLst>
      <p:ext uri="{BB962C8B-B14F-4D97-AF65-F5344CB8AC3E}">
        <p14:creationId xmlns:p14="http://schemas.microsoft.com/office/powerpoint/2010/main" val="681034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F14BBD26-6BAD-4B8E-9B27-15B13526FC21}"/>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9B659FD3-E6EB-40B4-858C-F51DE9573E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a:extLst>
              <a:ext uri="{FF2B5EF4-FFF2-40B4-BE49-F238E27FC236}">
                <a16:creationId xmlns:a16="http://schemas.microsoft.com/office/drawing/2014/main" id="{4BCCD2F2-20B7-4EB8-910F-207D0ECDB0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64AB38-9C2B-4C95-814D-B56AF725CF61}" type="slidenum">
              <a:rPr lang="en-US" altLang="en-US"/>
              <a:pPr>
                <a:spcBef>
                  <a:spcPct val="0"/>
                </a:spcBef>
              </a:pPr>
              <a:t>7</a:t>
            </a:fld>
            <a:endParaRPr lang="en-US" altLang="en-US"/>
          </a:p>
        </p:txBody>
      </p:sp>
    </p:spTree>
    <p:extLst>
      <p:ext uri="{BB962C8B-B14F-4D97-AF65-F5344CB8AC3E}">
        <p14:creationId xmlns:p14="http://schemas.microsoft.com/office/powerpoint/2010/main" val="2825048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FBEF0D1E-D37C-4888-87E1-85167E1221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0A66ED-42BE-4269-AE2D-374B2F17D59C}" type="slidenum">
              <a:rPr lang="ar-SA" altLang="en-US"/>
              <a:pPr>
                <a:spcBef>
                  <a:spcPct val="0"/>
                </a:spcBef>
              </a:pPr>
              <a:t>9</a:t>
            </a:fld>
            <a:endParaRPr lang="en-US" altLang="en-US"/>
          </a:p>
        </p:txBody>
      </p:sp>
      <p:sp>
        <p:nvSpPr>
          <p:cNvPr id="20483" name="Rectangle 2">
            <a:extLst>
              <a:ext uri="{FF2B5EF4-FFF2-40B4-BE49-F238E27FC236}">
                <a16:creationId xmlns:a16="http://schemas.microsoft.com/office/drawing/2014/main" id="{B2AEBA7E-95EA-480A-915F-3F8D812C73A8}"/>
              </a:ext>
            </a:extLst>
          </p:cNvPr>
          <p:cNvSpPr>
            <a:spLocks noGrp="1" noRot="1" noChangeAspect="1" noChangeArrowheads="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714FDD85-F15E-493B-B0B6-348945A8E2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Tree>
    <p:extLst>
      <p:ext uri="{BB962C8B-B14F-4D97-AF65-F5344CB8AC3E}">
        <p14:creationId xmlns:p14="http://schemas.microsoft.com/office/powerpoint/2010/main" val="2470519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B0C6D09-D100-4384-BEE2-3808B3A4BCF7}"/>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F43228FE-BC2C-4BF5-A8A2-6CCE17A463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
        <p:nvSpPr>
          <p:cNvPr id="22532" name="Slide Number Placeholder 3">
            <a:extLst>
              <a:ext uri="{FF2B5EF4-FFF2-40B4-BE49-F238E27FC236}">
                <a16:creationId xmlns:a16="http://schemas.microsoft.com/office/drawing/2014/main" id="{DAC19EFE-E303-470D-AD5E-ACDDDFD494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63C73A-8A67-4882-84E5-2E828D4B7E11}" type="slidenum">
              <a:rPr lang="en-US" altLang="en-US"/>
              <a:pPr>
                <a:spcBef>
                  <a:spcPct val="0"/>
                </a:spcBef>
              </a:pPr>
              <a:t>10</a:t>
            </a:fld>
            <a:endParaRPr lang="en-US" altLang="en-US"/>
          </a:p>
        </p:txBody>
      </p:sp>
    </p:spTree>
    <p:extLst>
      <p:ext uri="{BB962C8B-B14F-4D97-AF65-F5344CB8AC3E}">
        <p14:creationId xmlns:p14="http://schemas.microsoft.com/office/powerpoint/2010/main" val="3809382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A9283C39-A787-41F7-92F2-F32C80652622}" type="slidenum">
              <a:rPr lang="en-US" altLang="en-US" smtClean="0"/>
              <a:pPr/>
              <a:t>13</a:t>
            </a:fld>
            <a:endParaRPr lang="en-US" altLang="en-US"/>
          </a:p>
        </p:txBody>
      </p:sp>
    </p:spTree>
    <p:extLst>
      <p:ext uri="{BB962C8B-B14F-4D97-AF65-F5344CB8AC3E}">
        <p14:creationId xmlns:p14="http://schemas.microsoft.com/office/powerpoint/2010/main" val="3862311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FB95232-BB2E-4944-8865-2CF0D0D0B8F1}"/>
              </a:ext>
            </a:extLst>
          </p:cNvPr>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CA1D554-5E2E-4BA8-992A-5E992735F1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altLang="ar-SA"/>
          </a:p>
        </p:txBody>
      </p:sp>
      <p:sp>
        <p:nvSpPr>
          <p:cNvPr id="29700" name="Slide Number Placeholder 3">
            <a:extLst>
              <a:ext uri="{FF2B5EF4-FFF2-40B4-BE49-F238E27FC236}">
                <a16:creationId xmlns:a16="http://schemas.microsoft.com/office/drawing/2014/main" id="{85595CBC-CF50-4B19-9069-7586BFE999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8ADCC7-7563-4038-B8C8-6B6440095CF8}" type="slidenum">
              <a:rPr lang="en-US" altLang="en-US"/>
              <a:pPr>
                <a:spcBef>
                  <a:spcPct val="0"/>
                </a:spcBef>
              </a:pPr>
              <a:t>16</a:t>
            </a:fld>
            <a:endParaRPr lang="en-US" altLang="en-US"/>
          </a:p>
        </p:txBody>
      </p:sp>
    </p:spTree>
    <p:extLst>
      <p:ext uri="{BB962C8B-B14F-4D97-AF65-F5344CB8AC3E}">
        <p14:creationId xmlns:p14="http://schemas.microsoft.com/office/powerpoint/2010/main" val="2455207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2568027-9A33-4617-A28D-0F7DA6AF9B63}"/>
              </a:ext>
            </a:extLst>
          </p:cNvPr>
          <p:cNvSpPr>
            <a:spLocks noGrp="1"/>
          </p:cNvSpPr>
          <p:nvPr>
            <p:ph type="dt" sz="half" idx="10"/>
          </p:nvPr>
        </p:nvSpPr>
        <p:spPr/>
        <p:txBody>
          <a:bodyPr/>
          <a:lstStyle>
            <a:lvl1pPr>
              <a:defRPr/>
            </a:lvl1pPr>
          </a:lstStyle>
          <a:p>
            <a:pPr>
              <a:defRPr/>
            </a:pPr>
            <a:fld id="{06BDFB50-E2B6-4CDF-A57E-7ED59217089E}" type="datetimeFigureOut">
              <a:rPr lang="en-US"/>
              <a:pPr>
                <a:defRPr/>
              </a:pPr>
              <a:t>3/3/2025</a:t>
            </a:fld>
            <a:endParaRPr lang="en-US"/>
          </a:p>
        </p:txBody>
      </p:sp>
      <p:sp>
        <p:nvSpPr>
          <p:cNvPr id="5" name="Footer Placeholder 4">
            <a:extLst>
              <a:ext uri="{FF2B5EF4-FFF2-40B4-BE49-F238E27FC236}">
                <a16:creationId xmlns:a16="http://schemas.microsoft.com/office/drawing/2014/main" id="{A79F415F-9A21-4C0A-B19D-CF0DF87E25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13904B9-B1FA-40FF-B634-1C74FFD11545}"/>
              </a:ext>
            </a:extLst>
          </p:cNvPr>
          <p:cNvSpPr>
            <a:spLocks noGrp="1"/>
          </p:cNvSpPr>
          <p:nvPr>
            <p:ph type="sldNum" sz="quarter" idx="12"/>
          </p:nvPr>
        </p:nvSpPr>
        <p:spPr/>
        <p:txBody>
          <a:bodyPr/>
          <a:lstStyle>
            <a:lvl1pPr>
              <a:defRPr/>
            </a:lvl1pPr>
          </a:lstStyle>
          <a:p>
            <a:fld id="{120758C9-F26B-4127-BAF6-B3203242567D}" type="slidenum">
              <a:rPr lang="en-US" altLang="en-US"/>
              <a:pPr/>
              <a:t>‹#›</a:t>
            </a:fld>
            <a:endParaRPr lang="en-US" altLang="en-US"/>
          </a:p>
        </p:txBody>
      </p:sp>
    </p:spTree>
    <p:extLst>
      <p:ext uri="{BB962C8B-B14F-4D97-AF65-F5344CB8AC3E}">
        <p14:creationId xmlns:p14="http://schemas.microsoft.com/office/powerpoint/2010/main" val="55352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8C949-32C9-4F60-876F-08D0060B3D08}"/>
              </a:ext>
            </a:extLst>
          </p:cNvPr>
          <p:cNvSpPr>
            <a:spLocks noGrp="1"/>
          </p:cNvSpPr>
          <p:nvPr>
            <p:ph type="dt" sz="half" idx="10"/>
          </p:nvPr>
        </p:nvSpPr>
        <p:spPr/>
        <p:txBody>
          <a:bodyPr/>
          <a:lstStyle>
            <a:lvl1pPr>
              <a:defRPr/>
            </a:lvl1pPr>
          </a:lstStyle>
          <a:p>
            <a:pPr>
              <a:defRPr/>
            </a:pPr>
            <a:fld id="{BCAF9493-3E62-411C-8F52-E51E09EADA98}" type="datetimeFigureOut">
              <a:rPr lang="en-US"/>
              <a:pPr>
                <a:defRPr/>
              </a:pPr>
              <a:t>3/3/2025</a:t>
            </a:fld>
            <a:endParaRPr lang="en-US"/>
          </a:p>
        </p:txBody>
      </p:sp>
      <p:sp>
        <p:nvSpPr>
          <p:cNvPr id="5" name="Footer Placeholder 4">
            <a:extLst>
              <a:ext uri="{FF2B5EF4-FFF2-40B4-BE49-F238E27FC236}">
                <a16:creationId xmlns:a16="http://schemas.microsoft.com/office/drawing/2014/main" id="{8225BE4B-2AC1-419F-BAEA-AE07F89567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928966-07EF-4763-A51B-FD332085D5F9}"/>
              </a:ext>
            </a:extLst>
          </p:cNvPr>
          <p:cNvSpPr>
            <a:spLocks noGrp="1"/>
          </p:cNvSpPr>
          <p:nvPr>
            <p:ph type="sldNum" sz="quarter" idx="12"/>
          </p:nvPr>
        </p:nvSpPr>
        <p:spPr/>
        <p:txBody>
          <a:bodyPr/>
          <a:lstStyle>
            <a:lvl1pPr>
              <a:defRPr/>
            </a:lvl1pPr>
          </a:lstStyle>
          <a:p>
            <a:fld id="{B6406A10-089A-4DD7-B544-D26D8DED5C95}" type="slidenum">
              <a:rPr lang="en-US" altLang="en-US"/>
              <a:pPr/>
              <a:t>‹#›</a:t>
            </a:fld>
            <a:endParaRPr lang="en-US" altLang="en-US"/>
          </a:p>
        </p:txBody>
      </p:sp>
    </p:spTree>
    <p:extLst>
      <p:ext uri="{BB962C8B-B14F-4D97-AF65-F5344CB8AC3E}">
        <p14:creationId xmlns:p14="http://schemas.microsoft.com/office/powerpoint/2010/main" val="12046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F4B29D-4192-428A-9B4F-F20DAEA9A1FB}"/>
              </a:ext>
            </a:extLst>
          </p:cNvPr>
          <p:cNvSpPr>
            <a:spLocks noGrp="1"/>
          </p:cNvSpPr>
          <p:nvPr>
            <p:ph type="dt" sz="half" idx="10"/>
          </p:nvPr>
        </p:nvSpPr>
        <p:spPr/>
        <p:txBody>
          <a:bodyPr/>
          <a:lstStyle>
            <a:lvl1pPr>
              <a:defRPr/>
            </a:lvl1pPr>
          </a:lstStyle>
          <a:p>
            <a:pPr>
              <a:defRPr/>
            </a:pPr>
            <a:fld id="{2C3DB4BA-7C60-4C85-B9C3-9CF6D95BC515}" type="datetimeFigureOut">
              <a:rPr lang="en-US"/>
              <a:pPr>
                <a:defRPr/>
              </a:pPr>
              <a:t>3/3/2025</a:t>
            </a:fld>
            <a:endParaRPr lang="en-US"/>
          </a:p>
        </p:txBody>
      </p:sp>
      <p:sp>
        <p:nvSpPr>
          <p:cNvPr id="5" name="Footer Placeholder 4">
            <a:extLst>
              <a:ext uri="{FF2B5EF4-FFF2-40B4-BE49-F238E27FC236}">
                <a16:creationId xmlns:a16="http://schemas.microsoft.com/office/drawing/2014/main" id="{1769A232-D724-4236-B351-B46181D59D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492CD9-A59D-4766-A144-6DCA92006577}"/>
              </a:ext>
            </a:extLst>
          </p:cNvPr>
          <p:cNvSpPr>
            <a:spLocks noGrp="1"/>
          </p:cNvSpPr>
          <p:nvPr>
            <p:ph type="sldNum" sz="quarter" idx="12"/>
          </p:nvPr>
        </p:nvSpPr>
        <p:spPr/>
        <p:txBody>
          <a:bodyPr/>
          <a:lstStyle>
            <a:lvl1pPr>
              <a:defRPr/>
            </a:lvl1pPr>
          </a:lstStyle>
          <a:p>
            <a:fld id="{F70AB760-3F44-46AD-81D8-0D0D648B4976}" type="slidenum">
              <a:rPr lang="en-US" altLang="en-US"/>
              <a:pPr/>
              <a:t>‹#›</a:t>
            </a:fld>
            <a:endParaRPr lang="en-US" altLang="en-US"/>
          </a:p>
        </p:txBody>
      </p:sp>
    </p:spTree>
    <p:extLst>
      <p:ext uri="{BB962C8B-B14F-4D97-AF65-F5344CB8AC3E}">
        <p14:creationId xmlns:p14="http://schemas.microsoft.com/office/powerpoint/2010/main" val="1191029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79A5A7-FD05-4535-AB1F-E55BD24744CE}"/>
              </a:ext>
            </a:extLst>
          </p:cNvPr>
          <p:cNvSpPr>
            <a:spLocks noGrp="1"/>
          </p:cNvSpPr>
          <p:nvPr>
            <p:ph type="dt" sz="half" idx="10"/>
          </p:nvPr>
        </p:nvSpPr>
        <p:spPr/>
        <p:txBody>
          <a:bodyPr/>
          <a:lstStyle>
            <a:lvl1pPr>
              <a:defRPr/>
            </a:lvl1pPr>
          </a:lstStyle>
          <a:p>
            <a:pPr>
              <a:defRPr/>
            </a:pPr>
            <a:fld id="{4AFEFE95-A9C5-4E84-AA01-4C63208F754D}" type="datetimeFigureOut">
              <a:rPr lang="en-US"/>
              <a:pPr>
                <a:defRPr/>
              </a:pPr>
              <a:t>3/3/2025</a:t>
            </a:fld>
            <a:endParaRPr lang="en-US"/>
          </a:p>
        </p:txBody>
      </p:sp>
      <p:sp>
        <p:nvSpPr>
          <p:cNvPr id="5" name="Footer Placeholder 4">
            <a:extLst>
              <a:ext uri="{FF2B5EF4-FFF2-40B4-BE49-F238E27FC236}">
                <a16:creationId xmlns:a16="http://schemas.microsoft.com/office/drawing/2014/main" id="{D052E01C-FA33-4E53-8104-3BB2F91952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C17E5E-1EA3-4E61-BE46-3ED124F05B01}"/>
              </a:ext>
            </a:extLst>
          </p:cNvPr>
          <p:cNvSpPr>
            <a:spLocks noGrp="1"/>
          </p:cNvSpPr>
          <p:nvPr>
            <p:ph type="sldNum" sz="quarter" idx="12"/>
          </p:nvPr>
        </p:nvSpPr>
        <p:spPr/>
        <p:txBody>
          <a:bodyPr/>
          <a:lstStyle>
            <a:lvl1pPr>
              <a:defRPr/>
            </a:lvl1pPr>
          </a:lstStyle>
          <a:p>
            <a:fld id="{0748EDB0-CFAA-4062-9385-EA228AA36AE4}" type="slidenum">
              <a:rPr lang="en-US" altLang="en-US"/>
              <a:pPr/>
              <a:t>‹#›</a:t>
            </a:fld>
            <a:endParaRPr lang="en-US" altLang="en-US"/>
          </a:p>
        </p:txBody>
      </p:sp>
    </p:spTree>
    <p:extLst>
      <p:ext uri="{BB962C8B-B14F-4D97-AF65-F5344CB8AC3E}">
        <p14:creationId xmlns:p14="http://schemas.microsoft.com/office/powerpoint/2010/main" val="4223526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9BD9D8-B897-4AC0-B98E-CAC135E0A84B}"/>
              </a:ext>
            </a:extLst>
          </p:cNvPr>
          <p:cNvSpPr>
            <a:spLocks noGrp="1"/>
          </p:cNvSpPr>
          <p:nvPr>
            <p:ph type="dt" sz="half" idx="10"/>
          </p:nvPr>
        </p:nvSpPr>
        <p:spPr/>
        <p:txBody>
          <a:bodyPr/>
          <a:lstStyle>
            <a:lvl1pPr>
              <a:defRPr/>
            </a:lvl1pPr>
          </a:lstStyle>
          <a:p>
            <a:pPr>
              <a:defRPr/>
            </a:pPr>
            <a:fld id="{E7AF2C4A-1FA9-4D1A-B0D3-C415723C26B4}" type="datetimeFigureOut">
              <a:rPr lang="en-US"/>
              <a:pPr>
                <a:defRPr/>
              </a:pPr>
              <a:t>3/3/2025</a:t>
            </a:fld>
            <a:endParaRPr lang="en-US"/>
          </a:p>
        </p:txBody>
      </p:sp>
      <p:sp>
        <p:nvSpPr>
          <p:cNvPr id="5" name="Footer Placeholder 4">
            <a:extLst>
              <a:ext uri="{FF2B5EF4-FFF2-40B4-BE49-F238E27FC236}">
                <a16:creationId xmlns:a16="http://schemas.microsoft.com/office/drawing/2014/main" id="{5FB36F5B-DEEF-4038-8F88-F51112AA6B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03BB83D-4EE4-4F41-8A19-C275D83447A2}"/>
              </a:ext>
            </a:extLst>
          </p:cNvPr>
          <p:cNvSpPr>
            <a:spLocks noGrp="1"/>
          </p:cNvSpPr>
          <p:nvPr>
            <p:ph type="sldNum" sz="quarter" idx="12"/>
          </p:nvPr>
        </p:nvSpPr>
        <p:spPr/>
        <p:txBody>
          <a:bodyPr/>
          <a:lstStyle>
            <a:lvl1pPr>
              <a:defRPr/>
            </a:lvl1pPr>
          </a:lstStyle>
          <a:p>
            <a:fld id="{F9E47276-AC1A-4C7D-87DD-74091DF2F578}" type="slidenum">
              <a:rPr lang="en-US" altLang="en-US"/>
              <a:pPr/>
              <a:t>‹#›</a:t>
            </a:fld>
            <a:endParaRPr lang="en-US" altLang="en-US"/>
          </a:p>
        </p:txBody>
      </p:sp>
    </p:spTree>
    <p:extLst>
      <p:ext uri="{BB962C8B-B14F-4D97-AF65-F5344CB8AC3E}">
        <p14:creationId xmlns:p14="http://schemas.microsoft.com/office/powerpoint/2010/main" val="3423790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77DF32A-685E-4A85-B7EB-718696E34ACC}"/>
              </a:ext>
            </a:extLst>
          </p:cNvPr>
          <p:cNvSpPr>
            <a:spLocks noGrp="1"/>
          </p:cNvSpPr>
          <p:nvPr>
            <p:ph type="dt" sz="half" idx="10"/>
          </p:nvPr>
        </p:nvSpPr>
        <p:spPr/>
        <p:txBody>
          <a:bodyPr/>
          <a:lstStyle>
            <a:lvl1pPr>
              <a:defRPr/>
            </a:lvl1pPr>
          </a:lstStyle>
          <a:p>
            <a:pPr>
              <a:defRPr/>
            </a:pPr>
            <a:fld id="{AB3F5140-D589-4786-8C54-42A323AF0EA7}" type="datetimeFigureOut">
              <a:rPr lang="en-US"/>
              <a:pPr>
                <a:defRPr/>
              </a:pPr>
              <a:t>3/3/2025</a:t>
            </a:fld>
            <a:endParaRPr lang="en-US"/>
          </a:p>
        </p:txBody>
      </p:sp>
      <p:sp>
        <p:nvSpPr>
          <p:cNvPr id="6" name="Footer Placeholder 4">
            <a:extLst>
              <a:ext uri="{FF2B5EF4-FFF2-40B4-BE49-F238E27FC236}">
                <a16:creationId xmlns:a16="http://schemas.microsoft.com/office/drawing/2014/main" id="{80BB4125-260D-4F2F-A7D4-794D34AB356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0C4B15C-7F58-47AA-9742-BF7A9EE43331}"/>
              </a:ext>
            </a:extLst>
          </p:cNvPr>
          <p:cNvSpPr>
            <a:spLocks noGrp="1"/>
          </p:cNvSpPr>
          <p:nvPr>
            <p:ph type="sldNum" sz="quarter" idx="12"/>
          </p:nvPr>
        </p:nvSpPr>
        <p:spPr/>
        <p:txBody>
          <a:bodyPr/>
          <a:lstStyle>
            <a:lvl1pPr>
              <a:defRPr/>
            </a:lvl1pPr>
          </a:lstStyle>
          <a:p>
            <a:fld id="{A1AF1BF1-326E-45AA-B085-4145C6D6A20E}" type="slidenum">
              <a:rPr lang="en-US" altLang="en-US"/>
              <a:pPr/>
              <a:t>‹#›</a:t>
            </a:fld>
            <a:endParaRPr lang="en-US" altLang="en-US"/>
          </a:p>
        </p:txBody>
      </p:sp>
    </p:spTree>
    <p:extLst>
      <p:ext uri="{BB962C8B-B14F-4D97-AF65-F5344CB8AC3E}">
        <p14:creationId xmlns:p14="http://schemas.microsoft.com/office/powerpoint/2010/main" val="311242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0A5FA89-386B-40E4-BAA3-F4EFE9142FB4}"/>
              </a:ext>
            </a:extLst>
          </p:cNvPr>
          <p:cNvSpPr>
            <a:spLocks noGrp="1"/>
          </p:cNvSpPr>
          <p:nvPr>
            <p:ph type="dt" sz="half" idx="10"/>
          </p:nvPr>
        </p:nvSpPr>
        <p:spPr/>
        <p:txBody>
          <a:bodyPr/>
          <a:lstStyle>
            <a:lvl1pPr>
              <a:defRPr/>
            </a:lvl1pPr>
          </a:lstStyle>
          <a:p>
            <a:pPr>
              <a:defRPr/>
            </a:pPr>
            <a:fld id="{20930AA8-6DFF-4A54-91F6-D1DACD965810}" type="datetimeFigureOut">
              <a:rPr lang="en-US"/>
              <a:pPr>
                <a:defRPr/>
              </a:pPr>
              <a:t>3/3/2025</a:t>
            </a:fld>
            <a:endParaRPr lang="en-US"/>
          </a:p>
        </p:txBody>
      </p:sp>
      <p:sp>
        <p:nvSpPr>
          <p:cNvPr id="8" name="Footer Placeholder 4">
            <a:extLst>
              <a:ext uri="{FF2B5EF4-FFF2-40B4-BE49-F238E27FC236}">
                <a16:creationId xmlns:a16="http://schemas.microsoft.com/office/drawing/2014/main" id="{64C2C21A-65DD-49B9-9333-83C92926D18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D4D4F08-2D71-4B9C-838C-6DE213F69F22}"/>
              </a:ext>
            </a:extLst>
          </p:cNvPr>
          <p:cNvSpPr>
            <a:spLocks noGrp="1"/>
          </p:cNvSpPr>
          <p:nvPr>
            <p:ph type="sldNum" sz="quarter" idx="12"/>
          </p:nvPr>
        </p:nvSpPr>
        <p:spPr/>
        <p:txBody>
          <a:bodyPr/>
          <a:lstStyle>
            <a:lvl1pPr>
              <a:defRPr/>
            </a:lvl1pPr>
          </a:lstStyle>
          <a:p>
            <a:fld id="{38580C1B-B2C2-4E92-A067-C7C1FD88A278}" type="slidenum">
              <a:rPr lang="en-US" altLang="en-US"/>
              <a:pPr/>
              <a:t>‹#›</a:t>
            </a:fld>
            <a:endParaRPr lang="en-US" altLang="en-US"/>
          </a:p>
        </p:txBody>
      </p:sp>
    </p:spTree>
    <p:extLst>
      <p:ext uri="{BB962C8B-B14F-4D97-AF65-F5344CB8AC3E}">
        <p14:creationId xmlns:p14="http://schemas.microsoft.com/office/powerpoint/2010/main" val="2839212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2021065-8D5A-4272-B2E2-15EC3AADF26D}"/>
              </a:ext>
            </a:extLst>
          </p:cNvPr>
          <p:cNvSpPr>
            <a:spLocks noGrp="1"/>
          </p:cNvSpPr>
          <p:nvPr>
            <p:ph type="dt" sz="half" idx="10"/>
          </p:nvPr>
        </p:nvSpPr>
        <p:spPr/>
        <p:txBody>
          <a:bodyPr/>
          <a:lstStyle>
            <a:lvl1pPr>
              <a:defRPr/>
            </a:lvl1pPr>
          </a:lstStyle>
          <a:p>
            <a:pPr>
              <a:defRPr/>
            </a:pPr>
            <a:fld id="{6D143C04-3B6D-4F31-8B68-D4A4C9BA8706}" type="datetimeFigureOut">
              <a:rPr lang="en-US"/>
              <a:pPr>
                <a:defRPr/>
              </a:pPr>
              <a:t>3/3/2025</a:t>
            </a:fld>
            <a:endParaRPr lang="en-US"/>
          </a:p>
        </p:txBody>
      </p:sp>
      <p:sp>
        <p:nvSpPr>
          <p:cNvPr id="4" name="Footer Placeholder 4">
            <a:extLst>
              <a:ext uri="{FF2B5EF4-FFF2-40B4-BE49-F238E27FC236}">
                <a16:creationId xmlns:a16="http://schemas.microsoft.com/office/drawing/2014/main" id="{080C1C5F-4D18-4149-8AFF-7428EFBFBD2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2D24B0F-D277-49D7-9DC9-AAC8945F929D}"/>
              </a:ext>
            </a:extLst>
          </p:cNvPr>
          <p:cNvSpPr>
            <a:spLocks noGrp="1"/>
          </p:cNvSpPr>
          <p:nvPr>
            <p:ph type="sldNum" sz="quarter" idx="12"/>
          </p:nvPr>
        </p:nvSpPr>
        <p:spPr/>
        <p:txBody>
          <a:bodyPr/>
          <a:lstStyle>
            <a:lvl1pPr>
              <a:defRPr/>
            </a:lvl1pPr>
          </a:lstStyle>
          <a:p>
            <a:fld id="{14F815ED-DC46-4CF4-9D12-B53E746D2F72}" type="slidenum">
              <a:rPr lang="en-US" altLang="en-US"/>
              <a:pPr/>
              <a:t>‹#›</a:t>
            </a:fld>
            <a:endParaRPr lang="en-US" altLang="en-US"/>
          </a:p>
        </p:txBody>
      </p:sp>
    </p:spTree>
    <p:extLst>
      <p:ext uri="{BB962C8B-B14F-4D97-AF65-F5344CB8AC3E}">
        <p14:creationId xmlns:p14="http://schemas.microsoft.com/office/powerpoint/2010/main" val="19218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32927D1-8A3C-4B1B-BCB1-8E3FC05F3703}"/>
              </a:ext>
            </a:extLst>
          </p:cNvPr>
          <p:cNvSpPr>
            <a:spLocks noGrp="1"/>
          </p:cNvSpPr>
          <p:nvPr>
            <p:ph type="dt" sz="half" idx="10"/>
          </p:nvPr>
        </p:nvSpPr>
        <p:spPr/>
        <p:txBody>
          <a:bodyPr/>
          <a:lstStyle>
            <a:lvl1pPr>
              <a:defRPr/>
            </a:lvl1pPr>
          </a:lstStyle>
          <a:p>
            <a:pPr>
              <a:defRPr/>
            </a:pPr>
            <a:fld id="{97413CBF-A373-479B-83F4-D5A75350762D}" type="datetimeFigureOut">
              <a:rPr lang="en-US"/>
              <a:pPr>
                <a:defRPr/>
              </a:pPr>
              <a:t>3/3/2025</a:t>
            </a:fld>
            <a:endParaRPr lang="en-US"/>
          </a:p>
        </p:txBody>
      </p:sp>
      <p:sp>
        <p:nvSpPr>
          <p:cNvPr id="3" name="Footer Placeholder 4">
            <a:extLst>
              <a:ext uri="{FF2B5EF4-FFF2-40B4-BE49-F238E27FC236}">
                <a16:creationId xmlns:a16="http://schemas.microsoft.com/office/drawing/2014/main" id="{E9C9AE36-C60A-4388-99DA-4F6F7B8DF13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AF5FB3F-2145-4612-9032-C04AA7FD0914}"/>
              </a:ext>
            </a:extLst>
          </p:cNvPr>
          <p:cNvSpPr>
            <a:spLocks noGrp="1"/>
          </p:cNvSpPr>
          <p:nvPr>
            <p:ph type="sldNum" sz="quarter" idx="12"/>
          </p:nvPr>
        </p:nvSpPr>
        <p:spPr/>
        <p:txBody>
          <a:bodyPr/>
          <a:lstStyle>
            <a:lvl1pPr>
              <a:defRPr/>
            </a:lvl1pPr>
          </a:lstStyle>
          <a:p>
            <a:fld id="{E324F883-B68D-4749-8F3B-450A42EE52AA}" type="slidenum">
              <a:rPr lang="en-US" altLang="en-US"/>
              <a:pPr/>
              <a:t>‹#›</a:t>
            </a:fld>
            <a:endParaRPr lang="en-US" altLang="en-US"/>
          </a:p>
        </p:txBody>
      </p:sp>
    </p:spTree>
    <p:extLst>
      <p:ext uri="{BB962C8B-B14F-4D97-AF65-F5344CB8AC3E}">
        <p14:creationId xmlns:p14="http://schemas.microsoft.com/office/powerpoint/2010/main" val="22824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628EC6B-2122-42E8-8CF9-8E528AC5EB5B}"/>
              </a:ext>
            </a:extLst>
          </p:cNvPr>
          <p:cNvSpPr>
            <a:spLocks noGrp="1"/>
          </p:cNvSpPr>
          <p:nvPr>
            <p:ph type="dt" sz="half" idx="10"/>
          </p:nvPr>
        </p:nvSpPr>
        <p:spPr/>
        <p:txBody>
          <a:bodyPr/>
          <a:lstStyle>
            <a:lvl1pPr>
              <a:defRPr/>
            </a:lvl1pPr>
          </a:lstStyle>
          <a:p>
            <a:pPr>
              <a:defRPr/>
            </a:pPr>
            <a:fld id="{2E72A5F4-6CC6-4945-9768-25B381BF3328}" type="datetimeFigureOut">
              <a:rPr lang="en-US"/>
              <a:pPr>
                <a:defRPr/>
              </a:pPr>
              <a:t>3/3/2025</a:t>
            </a:fld>
            <a:endParaRPr lang="en-US"/>
          </a:p>
        </p:txBody>
      </p:sp>
      <p:sp>
        <p:nvSpPr>
          <p:cNvPr id="6" name="Footer Placeholder 4">
            <a:extLst>
              <a:ext uri="{FF2B5EF4-FFF2-40B4-BE49-F238E27FC236}">
                <a16:creationId xmlns:a16="http://schemas.microsoft.com/office/drawing/2014/main" id="{5D2F75A8-685E-40B3-9184-40408F507EE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ACB89D7-6E20-42C5-BA0B-3F7AA2CE7A83}"/>
              </a:ext>
            </a:extLst>
          </p:cNvPr>
          <p:cNvSpPr>
            <a:spLocks noGrp="1"/>
          </p:cNvSpPr>
          <p:nvPr>
            <p:ph type="sldNum" sz="quarter" idx="12"/>
          </p:nvPr>
        </p:nvSpPr>
        <p:spPr/>
        <p:txBody>
          <a:bodyPr/>
          <a:lstStyle>
            <a:lvl1pPr>
              <a:defRPr/>
            </a:lvl1pPr>
          </a:lstStyle>
          <a:p>
            <a:fld id="{ADF48466-5294-4FA4-95A8-C664C75F66E2}" type="slidenum">
              <a:rPr lang="en-US" altLang="en-US"/>
              <a:pPr/>
              <a:t>‹#›</a:t>
            </a:fld>
            <a:endParaRPr lang="en-US" altLang="en-US"/>
          </a:p>
        </p:txBody>
      </p:sp>
    </p:spTree>
    <p:extLst>
      <p:ext uri="{BB962C8B-B14F-4D97-AF65-F5344CB8AC3E}">
        <p14:creationId xmlns:p14="http://schemas.microsoft.com/office/powerpoint/2010/main" val="200751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4F0A07E-F6FF-47D0-A0FE-14D7984BD378}"/>
              </a:ext>
            </a:extLst>
          </p:cNvPr>
          <p:cNvSpPr>
            <a:spLocks noGrp="1"/>
          </p:cNvSpPr>
          <p:nvPr>
            <p:ph type="dt" sz="half" idx="10"/>
          </p:nvPr>
        </p:nvSpPr>
        <p:spPr/>
        <p:txBody>
          <a:bodyPr/>
          <a:lstStyle>
            <a:lvl1pPr>
              <a:defRPr/>
            </a:lvl1pPr>
          </a:lstStyle>
          <a:p>
            <a:pPr>
              <a:defRPr/>
            </a:pPr>
            <a:fld id="{EB0DC28F-E354-4041-9145-725003487B13}" type="datetimeFigureOut">
              <a:rPr lang="en-US"/>
              <a:pPr>
                <a:defRPr/>
              </a:pPr>
              <a:t>3/3/2025</a:t>
            </a:fld>
            <a:endParaRPr lang="en-US"/>
          </a:p>
        </p:txBody>
      </p:sp>
      <p:sp>
        <p:nvSpPr>
          <p:cNvPr id="6" name="Footer Placeholder 4">
            <a:extLst>
              <a:ext uri="{FF2B5EF4-FFF2-40B4-BE49-F238E27FC236}">
                <a16:creationId xmlns:a16="http://schemas.microsoft.com/office/drawing/2014/main" id="{0D043A59-8B18-434C-A83B-F949423EAB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D2F4DE4-CC91-4137-9ED0-00B72D128039}"/>
              </a:ext>
            </a:extLst>
          </p:cNvPr>
          <p:cNvSpPr>
            <a:spLocks noGrp="1"/>
          </p:cNvSpPr>
          <p:nvPr>
            <p:ph type="sldNum" sz="quarter" idx="12"/>
          </p:nvPr>
        </p:nvSpPr>
        <p:spPr/>
        <p:txBody>
          <a:bodyPr/>
          <a:lstStyle>
            <a:lvl1pPr>
              <a:defRPr/>
            </a:lvl1pPr>
          </a:lstStyle>
          <a:p>
            <a:fld id="{5F8265A5-0C33-4F43-B32B-274B69D2E155}" type="slidenum">
              <a:rPr lang="en-US" altLang="en-US"/>
              <a:pPr/>
              <a:t>‹#›</a:t>
            </a:fld>
            <a:endParaRPr lang="en-US" altLang="en-US"/>
          </a:p>
        </p:txBody>
      </p:sp>
    </p:spTree>
    <p:extLst>
      <p:ext uri="{BB962C8B-B14F-4D97-AF65-F5344CB8AC3E}">
        <p14:creationId xmlns:p14="http://schemas.microsoft.com/office/powerpoint/2010/main" val="912333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FAF163D-236A-4468-9F35-411D27E9818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a:t>Click to edit Master title style</a:t>
            </a:r>
          </a:p>
        </p:txBody>
      </p:sp>
      <p:sp>
        <p:nvSpPr>
          <p:cNvPr id="1027" name="Text Placeholder 2">
            <a:extLst>
              <a:ext uri="{FF2B5EF4-FFF2-40B4-BE49-F238E27FC236}">
                <a16:creationId xmlns:a16="http://schemas.microsoft.com/office/drawing/2014/main" id="{FC40FE94-C9A3-4879-812B-1241D1346C6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a:t>Click to edit Master text styles</a:t>
            </a:r>
          </a:p>
          <a:p>
            <a:pPr lvl="1"/>
            <a:r>
              <a:rPr lang="en-US" altLang="ar-SA"/>
              <a:t>Second level</a:t>
            </a:r>
          </a:p>
          <a:p>
            <a:pPr lvl="2"/>
            <a:r>
              <a:rPr lang="en-US" altLang="ar-SA"/>
              <a:t>Third level</a:t>
            </a:r>
          </a:p>
          <a:p>
            <a:pPr lvl="3"/>
            <a:r>
              <a:rPr lang="en-US" altLang="ar-SA"/>
              <a:t>Fourth level</a:t>
            </a:r>
          </a:p>
          <a:p>
            <a:pPr lvl="4"/>
            <a:r>
              <a:rPr lang="en-US" altLang="ar-SA"/>
              <a:t>Fifth level</a:t>
            </a:r>
          </a:p>
        </p:txBody>
      </p:sp>
      <p:sp>
        <p:nvSpPr>
          <p:cNvPr id="4" name="Date Placeholder 3">
            <a:extLst>
              <a:ext uri="{FF2B5EF4-FFF2-40B4-BE49-F238E27FC236}">
                <a16:creationId xmlns:a16="http://schemas.microsoft.com/office/drawing/2014/main" id="{99C0CDF9-54E7-4C34-BF29-5D645254157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0083ED9-479E-4750-B66F-F9F7C1F6F716}" type="datetimeFigureOut">
              <a:rPr lang="en-US"/>
              <a:pPr>
                <a:defRPr/>
              </a:pPr>
              <a:t>3/3/2025</a:t>
            </a:fld>
            <a:endParaRPr lang="en-US"/>
          </a:p>
        </p:txBody>
      </p:sp>
      <p:sp>
        <p:nvSpPr>
          <p:cNvPr id="5" name="Footer Placeholder 4">
            <a:extLst>
              <a:ext uri="{FF2B5EF4-FFF2-40B4-BE49-F238E27FC236}">
                <a16:creationId xmlns:a16="http://schemas.microsoft.com/office/drawing/2014/main" id="{1997E317-152F-4744-A976-B6F5E1E05D8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7FC01C1D-30E5-4BCF-8C35-CC1D532996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E450C75-F47C-404F-84DE-2825AED382E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slide" Target="slide56.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file:///\\accidrive\Quality%20Documents\&#1605;&#1587;&#1578;&#1606;&#1583;&#1575;&#1578;%20&#1575;&#1606;&#1592;&#1605;&#1577;%20&#1575;&#1604;&#1580;&#1608;&#1583;&#1577;%20Quality%20Standards%20Documents\1-&#1605;&#1587;&#1578;&#1606;&#1583;&#1575;&#1578;%20&#1575;&#1604;&#1602;&#1591;&#1575;&#1593;&#1575;&#1578;%20%20Sector%20Documents\02-%20&#1602;&#1591;&#1575;&#1593;%20&#1575;&#1604;&#1605;&#1588;&#1578;&#1585;&#1603;&#1610;&#1606;%20&#1608;%20&#1578;&#1591;&#1608;&#1610;&#1585;%20&#1575;&#1604;&#1575;&#1593;&#1605;&#1575;&#1604;%20Members%20and%20Business\1-%20&#1575;&#1604;&#1605;&#1608;&#1575;&#1585;&#1583;%20&#1575;&#1604;&#1576;&#1588;&#1585;&#1610;&#1577;%20HR\&#1593;&#1585;&#1576;&#1610;\2-%20&#1575;&#1604;&#1604;&#1608;&#1575;&#1574;&#1581;\09-%20&#1604;&#1575;&#1574;&#1581;&#1577;%20&#1575;&#1604;&#1575;&#1580;&#1575;&#1586;&#1575;&#1578;%20&#1575;&#1604;&#1587;&#1606;&#1608;&#1610;&#1577;%20&#1608;%20&#1575;&#1604;&#1582;&#1575;&#1589;&#1577;%20&#1608;%20&#1575;&#1604;&#1593;&#1591;&#1604;.pdf" TargetMode="External"/></Relationships>
</file>

<file path=ppt/slides/_rels/slide15.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41.xml"/><Relationship Id="rId18" Type="http://schemas.openxmlformats.org/officeDocument/2006/relationships/slide" Target="slide29.xml"/><Relationship Id="rId3" Type="http://schemas.openxmlformats.org/officeDocument/2006/relationships/image" Target="../media/image11.jpeg"/><Relationship Id="rId21" Type="http://schemas.openxmlformats.org/officeDocument/2006/relationships/slide" Target="slide50.xml"/><Relationship Id="rId7" Type="http://schemas.openxmlformats.org/officeDocument/2006/relationships/slide" Target="slide24.xml"/><Relationship Id="rId12" Type="http://schemas.openxmlformats.org/officeDocument/2006/relationships/slide" Target="slide46.xml"/><Relationship Id="rId17" Type="http://schemas.openxmlformats.org/officeDocument/2006/relationships/slide" Target="slide28.xml"/><Relationship Id="rId2" Type="http://schemas.openxmlformats.org/officeDocument/2006/relationships/notesSlide" Target="../notesSlides/notesSlide10.xml"/><Relationship Id="rId16" Type="http://schemas.openxmlformats.org/officeDocument/2006/relationships/slide" Target="slide33.xml"/><Relationship Id="rId20"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23.xml"/><Relationship Id="rId11" Type="http://schemas.openxmlformats.org/officeDocument/2006/relationships/slide" Target="slide39.xml"/><Relationship Id="rId5" Type="http://schemas.openxmlformats.org/officeDocument/2006/relationships/slide" Target="slide22.xml"/><Relationship Id="rId15" Type="http://schemas.openxmlformats.org/officeDocument/2006/relationships/slide" Target="slide42.xml"/><Relationship Id="rId10" Type="http://schemas.openxmlformats.org/officeDocument/2006/relationships/slide" Target="slide38.xml"/><Relationship Id="rId19" Type="http://schemas.openxmlformats.org/officeDocument/2006/relationships/slide" Target="slide30.xml"/><Relationship Id="rId4" Type="http://schemas.openxmlformats.org/officeDocument/2006/relationships/slide" Target="slide3.xml"/><Relationship Id="rId9" Type="http://schemas.openxmlformats.org/officeDocument/2006/relationships/slide" Target="slide27.xml"/><Relationship Id="rId14" Type="http://schemas.openxmlformats.org/officeDocument/2006/relationships/slide" Target="slide40.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8" Type="http://schemas.openxmlformats.org/officeDocument/2006/relationships/hyperlink" Target="mailto:bzahrani@Chamber.org.sa" TargetMode="External"/><Relationship Id="rId3" Type="http://schemas.openxmlformats.org/officeDocument/2006/relationships/image" Target="../media/image11.jpeg"/><Relationship Id="rId7" Type="http://schemas.openxmlformats.org/officeDocument/2006/relationships/hyperlink" Target="mailto:naif@chamber.org.sa"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mailto:alwabel@chamber.org.sa" TargetMode="External"/><Relationship Id="rId5" Type="http://schemas.openxmlformats.org/officeDocument/2006/relationships/slide" Target="slide21.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3.xml"/><Relationship Id="rId4" Type="http://schemas.openxmlformats.org/officeDocument/2006/relationships/hyperlink" Target="mailto:awnn@chamber.org.s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mailto:keldeeb@chamber.org.sa" TargetMode="External"/><Relationship Id="rId5" Type="http://schemas.openxmlformats.org/officeDocument/2006/relationships/slide" Target="slide21.xm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mailto:amutawa@Chamber.org.sa" TargetMode="External"/><Relationship Id="rId5" Type="http://schemas.openxmlformats.org/officeDocument/2006/relationships/slide" Target="slide21.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mailto:jansari@Chamber.org.s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sghazwani@Chamber.org.sa" TargetMode="External"/><Relationship Id="rId5" Type="http://schemas.openxmlformats.org/officeDocument/2006/relationships/slide" Target="slide21.xml"/><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slide" Target="slide2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hyperlink" Target="mailto:alhassan@chamber.org.sa" TargetMode="External"/><Relationship Id="rId4" Type="http://schemas.openxmlformats.org/officeDocument/2006/relationships/hyperlink" Target="mailto:alsahli@chamber.org.sa"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mailto:hzahrani@Chamber.org.sa" TargetMode="External"/><Relationship Id="rId13" Type="http://schemas.openxmlformats.org/officeDocument/2006/relationships/hyperlink" Target="mailto:dalmuqait@chamber.org.sa" TargetMode="External"/><Relationship Id="rId3" Type="http://schemas.openxmlformats.org/officeDocument/2006/relationships/image" Target="../media/image11.jpeg"/><Relationship Id="rId7" Type="http://schemas.openxmlformats.org/officeDocument/2006/relationships/hyperlink" Target="mailto:rdossary@Chamber.org.sa" TargetMode="External"/><Relationship Id="rId12" Type="http://schemas.openxmlformats.org/officeDocument/2006/relationships/hyperlink" Target="mailto:nabdulqader@Chamber.org.sa"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mailto:alsahli@chamber.org.sa" TargetMode="External"/><Relationship Id="rId11" Type="http://schemas.openxmlformats.org/officeDocument/2006/relationships/hyperlink" Target="mailto:nbuaisha@Chamber.org.sa" TargetMode="External"/><Relationship Id="rId5" Type="http://schemas.openxmlformats.org/officeDocument/2006/relationships/slide" Target="slide21.xml"/><Relationship Id="rId10" Type="http://schemas.openxmlformats.org/officeDocument/2006/relationships/hyperlink" Target="mailto:inafessah@Chamber.org.sa" TargetMode="External"/><Relationship Id="rId4" Type="http://schemas.openxmlformats.org/officeDocument/2006/relationships/slide" Target="slide3.xml"/><Relationship Id="rId9" Type="http://schemas.openxmlformats.org/officeDocument/2006/relationships/hyperlink" Target="mailto:salbahri@Chamber.org.sa"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2.xml"/><Relationship Id="rId18" Type="http://schemas.openxmlformats.org/officeDocument/2006/relationships/slide" Target="slide19.xml"/><Relationship Id="rId26" Type="http://schemas.openxmlformats.org/officeDocument/2006/relationships/slide" Target="slide56.xml"/><Relationship Id="rId3" Type="http://schemas.openxmlformats.org/officeDocument/2006/relationships/image" Target="../media/image11.jpeg"/><Relationship Id="rId21" Type="http://schemas.openxmlformats.org/officeDocument/2006/relationships/slide" Target="slide57.xml"/><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slide" Target="slide18.xml"/><Relationship Id="rId25" Type="http://schemas.openxmlformats.org/officeDocument/2006/relationships/slide" Target="slide55.xml"/><Relationship Id="rId2" Type="http://schemas.openxmlformats.org/officeDocument/2006/relationships/notesSlide" Target="../notesSlides/notesSlide2.xml"/><Relationship Id="rId16" Type="http://schemas.openxmlformats.org/officeDocument/2006/relationships/slide" Target="slide14.xml"/><Relationship Id="rId20" Type="http://schemas.openxmlformats.org/officeDocument/2006/relationships/slide" Target="slide16.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21.xml"/><Relationship Id="rId24" Type="http://schemas.openxmlformats.org/officeDocument/2006/relationships/slide" Target="slide54.xml"/><Relationship Id="rId5" Type="http://schemas.openxmlformats.org/officeDocument/2006/relationships/slide" Target="slide5.xml"/><Relationship Id="rId15" Type="http://schemas.openxmlformats.org/officeDocument/2006/relationships/slide" Target="slide15.xml"/><Relationship Id="rId23" Type="http://schemas.openxmlformats.org/officeDocument/2006/relationships/slide" Target="slide58.xml"/><Relationship Id="rId10" Type="http://schemas.openxmlformats.org/officeDocument/2006/relationships/slide" Target="slide10.xml"/><Relationship Id="rId19" Type="http://schemas.openxmlformats.org/officeDocument/2006/relationships/slide" Target="slide17.xml"/><Relationship Id="rId4" Type="http://schemas.openxmlformats.org/officeDocument/2006/relationships/slide" Target="slide4.xml"/><Relationship Id="rId9" Type="http://schemas.openxmlformats.org/officeDocument/2006/relationships/slide" Target="slide8.xml"/><Relationship Id="rId14" Type="http://schemas.openxmlformats.org/officeDocument/2006/relationships/slide" Target="slide13.xml"/><Relationship Id="rId22"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hyperlink" Target="mailto:falhabbad@Chamber.org.sa" TargetMode="External"/><Relationship Id="rId3" Type="http://schemas.openxmlformats.org/officeDocument/2006/relationships/image" Target="../media/image11.jpeg"/><Relationship Id="rId7" Type="http://schemas.openxmlformats.org/officeDocument/2006/relationships/hyperlink" Target="mailto:mmahmoud@Chamber.org.sa"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mailto:kalyami@Chamber.org.sa" TargetMode="External"/><Relationship Id="rId11" Type="http://schemas.openxmlformats.org/officeDocument/2006/relationships/hyperlink" Target="mailto:ahasreem@chamber.org.sa" TargetMode="External"/><Relationship Id="rId5" Type="http://schemas.openxmlformats.org/officeDocument/2006/relationships/slide" Target="slide21.xml"/><Relationship Id="rId10" Type="http://schemas.openxmlformats.org/officeDocument/2006/relationships/hyperlink" Target="mailto:wbadawi@chamber.org.sa" TargetMode="External"/><Relationship Id="rId4" Type="http://schemas.openxmlformats.org/officeDocument/2006/relationships/slide" Target="slide3.xml"/><Relationship Id="rId9" Type="http://schemas.openxmlformats.org/officeDocument/2006/relationships/hyperlink" Target="mailto:aalhilal@Chamber.org.sa"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mailto:majid@chamber.org.sa" TargetMode="External"/><Relationship Id="rId3" Type="http://schemas.openxmlformats.org/officeDocument/2006/relationships/image" Target="../media/image11.jpeg"/><Relationship Id="rId7" Type="http://schemas.openxmlformats.org/officeDocument/2006/relationships/hyperlink" Target="mailto:aalzamil@Chamber.org.sa"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mailto:aljurifani@chamber.org.sa" TargetMode="External"/><Relationship Id="rId5" Type="http://schemas.openxmlformats.org/officeDocument/2006/relationships/slide" Target="slide21.xml"/><Relationship Id="rId10" Type="http://schemas.openxmlformats.org/officeDocument/2006/relationships/hyperlink" Target="mailto:kaleyaf@Chamber.org.sa" TargetMode="External"/><Relationship Id="rId4" Type="http://schemas.openxmlformats.org/officeDocument/2006/relationships/slide" Target="slide3.xml"/><Relationship Id="rId9" Type="http://schemas.openxmlformats.org/officeDocument/2006/relationships/hyperlink" Target="mailto:mbazee@Chamber.org.s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slide" Target="slide2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hyperlink" Target="mailto:Salsayed@Chamber.org.sa" TargetMode="External"/><Relationship Id="rId4" Type="http://schemas.openxmlformats.org/officeDocument/2006/relationships/hyperlink" Target="mailto:miteeb@chamber.org.s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slide" Target="slide2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hyperlink" Target="mailto:ataleb@Chamber.org.sa" TargetMode="External"/><Relationship Id="rId4" Type="http://schemas.openxmlformats.org/officeDocument/2006/relationships/hyperlink" Target="mailto:msag85@chamber.org.sa"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mailto:nbassam@Chamber.org.sa" TargetMode="External"/><Relationship Id="rId3" Type="http://schemas.openxmlformats.org/officeDocument/2006/relationships/image" Target="../media/image11.jpeg"/><Relationship Id="rId7" Type="http://schemas.openxmlformats.org/officeDocument/2006/relationships/hyperlink" Target="mailto:nqahtani@Chamber.org.sa"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mailto:malyagout@Chamber.org.sa" TargetMode="External"/><Relationship Id="rId5" Type="http://schemas.openxmlformats.org/officeDocument/2006/relationships/slide" Target="slide21.xml"/><Relationship Id="rId10" Type="http://schemas.openxmlformats.org/officeDocument/2006/relationships/hyperlink" Target="mailto:aalsarhan@Chamber.org.sa" TargetMode="External"/><Relationship Id="rId4" Type="http://schemas.openxmlformats.org/officeDocument/2006/relationships/slide" Target="slide3.xml"/><Relationship Id="rId9" Type="http://schemas.openxmlformats.org/officeDocument/2006/relationships/hyperlink" Target="mailto:salsuhali@Chamber.org.sa"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mailto:salsallum@Chamber.org.sa" TargetMode="External"/><Relationship Id="rId3" Type="http://schemas.openxmlformats.org/officeDocument/2006/relationships/image" Target="../media/image11.jpeg"/><Relationship Id="rId7" Type="http://schemas.openxmlformats.org/officeDocument/2006/relationships/hyperlink" Target="mailto:oghamdi@Chamber.org.sa"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mailto:fgahtani@Chamber.org.sa" TargetMode="External"/><Relationship Id="rId5" Type="http://schemas.openxmlformats.org/officeDocument/2006/relationships/slide" Target="slide21.xml"/><Relationship Id="rId10" Type="http://schemas.openxmlformats.org/officeDocument/2006/relationships/hyperlink" Target="mailto:ataleb@Chamber.org.sa" TargetMode="External"/><Relationship Id="rId4" Type="http://schemas.openxmlformats.org/officeDocument/2006/relationships/slide" Target="slide3.xml"/><Relationship Id="rId9" Type="http://schemas.openxmlformats.org/officeDocument/2006/relationships/hyperlink" Target="mailto:aalarfaj@Chamber.org.sa" TargetMode="External"/></Relationships>
</file>

<file path=ppt/slides/_rels/slide36.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11.jpeg"/><Relationship Id="rId7"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amulhim@Chamber.org.sa" TargetMode="External"/><Relationship Id="rId5" Type="http://schemas.openxmlformats.org/officeDocument/2006/relationships/hyperlink" Target="mailto:aalawam@Chamber.org.sa" TargetMode="External"/><Relationship Id="rId4" Type="http://schemas.openxmlformats.org/officeDocument/2006/relationships/hyperlink" Target="mailto:malzahrani@Chamber.org.sa" TargetMode="External"/><Relationship Id="rId9" Type="http://schemas.openxmlformats.org/officeDocument/2006/relationships/hyperlink" Target="mailto:rghamdi@Chamber.org.sa"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mailto:mismail@Chamber.org.sa" TargetMode="External"/><Relationship Id="rId13" Type="http://schemas.openxmlformats.org/officeDocument/2006/relationships/hyperlink" Target="mailto:balabady@Chamber.org.sa" TargetMode="External"/><Relationship Id="rId3" Type="http://schemas.openxmlformats.org/officeDocument/2006/relationships/image" Target="../media/image14.jpg"/><Relationship Id="rId7" Type="http://schemas.openxmlformats.org/officeDocument/2006/relationships/hyperlink" Target="mailto:tariqzuhd@chamber.org.sa" TargetMode="External"/><Relationship Id="rId12" Type="http://schemas.openxmlformats.org/officeDocument/2006/relationships/hyperlink" Target="mailto:sdossari@Chamber.org.s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basel@chamber.org.sa" TargetMode="External"/><Relationship Id="rId11" Type="http://schemas.openxmlformats.org/officeDocument/2006/relationships/slide" Target="slide21.xml"/><Relationship Id="rId5" Type="http://schemas.openxmlformats.org/officeDocument/2006/relationships/hyperlink" Target="mailto:mradwan@Chamber.org.sa" TargetMode="External"/><Relationship Id="rId15" Type="http://schemas.openxmlformats.org/officeDocument/2006/relationships/hyperlink" Target="mailto:habdelazim@chamber.org.sa" TargetMode="External"/><Relationship Id="rId10" Type="http://schemas.openxmlformats.org/officeDocument/2006/relationships/slide" Target="slide3.xml"/><Relationship Id="rId4" Type="http://schemas.openxmlformats.org/officeDocument/2006/relationships/image" Target="../media/image11.jpeg"/><Relationship Id="rId9" Type="http://schemas.openxmlformats.org/officeDocument/2006/relationships/hyperlink" Target="mailto:fsheikh@Chamber.org.sa" TargetMode="External"/><Relationship Id="rId14" Type="http://schemas.openxmlformats.org/officeDocument/2006/relationships/hyperlink" Target="mailto:nalahmad@Chamber.org.sa"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slide" Target="slide2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hyperlink" Target="mailto:mmashyakhi@Chamber.org.sa" TargetMode="External"/><Relationship Id="rId4" Type="http://schemas.openxmlformats.org/officeDocument/2006/relationships/hyperlink" Target="mailto:eisasd@chamber.org.sa"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mailto:rajeh@chamber.org.sa" TargetMode="External"/><Relationship Id="rId3" Type="http://schemas.openxmlformats.org/officeDocument/2006/relationships/image" Target="../media/image11.jpeg"/><Relationship Id="rId7" Type="http://schemas.openxmlformats.org/officeDocument/2006/relationships/hyperlink" Target="mailto:ialkhwaiter@chamber.org.sa"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mailto:haldossary@Chamber.org.sa" TargetMode="External"/><Relationship Id="rId5" Type="http://schemas.openxmlformats.org/officeDocument/2006/relationships/slide" Target="slide21.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8" Type="http://schemas.openxmlformats.org/officeDocument/2006/relationships/hyperlink" Target="mailto:falgarawy@Chamber.org.sa" TargetMode="External"/><Relationship Id="rId3" Type="http://schemas.openxmlformats.org/officeDocument/2006/relationships/image" Target="../media/image11.jpeg"/><Relationship Id="rId7" Type="http://schemas.openxmlformats.org/officeDocument/2006/relationships/hyperlink" Target="mailto:nkubaisi@Chamber.org.sa"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mailto:asada@Chamber.org.sa" TargetMode="External"/><Relationship Id="rId5" Type="http://schemas.openxmlformats.org/officeDocument/2006/relationships/slide" Target="slide21.xml"/><Relationship Id="rId10" Type="http://schemas.openxmlformats.org/officeDocument/2006/relationships/hyperlink" Target="mailto:malmansour@Chamber.org.sa" TargetMode="External"/><Relationship Id="rId4" Type="http://schemas.openxmlformats.org/officeDocument/2006/relationships/slide" Target="slide3.xml"/><Relationship Id="rId9" Type="http://schemas.openxmlformats.org/officeDocument/2006/relationships/hyperlink" Target="mailto:fdossari@Chamber.org.sa"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mailto:mmoshref@Chamber.org.sa" TargetMode="External"/><Relationship Id="rId13" Type="http://schemas.openxmlformats.org/officeDocument/2006/relationships/hyperlink" Target="mailto:alarfaj@chamber.org.sa" TargetMode="External"/><Relationship Id="rId3" Type="http://schemas.openxmlformats.org/officeDocument/2006/relationships/image" Target="../media/image11.jpeg"/><Relationship Id="rId7" Type="http://schemas.openxmlformats.org/officeDocument/2006/relationships/hyperlink" Target="mailto:alazzaza@chamber.org.sa" TargetMode="External"/><Relationship Id="rId12" Type="http://schemas.openxmlformats.org/officeDocument/2006/relationships/hyperlink" Target="mailto:ajafari@Chamber.org.sa"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mailto:alromaih@chamber.org.sa" TargetMode="External"/><Relationship Id="rId11" Type="http://schemas.openxmlformats.org/officeDocument/2006/relationships/hyperlink" Target="mailto:aaldossary@Chamber.org.sa" TargetMode="External"/><Relationship Id="rId5" Type="http://schemas.openxmlformats.org/officeDocument/2006/relationships/slide" Target="slide21.xml"/><Relationship Id="rId10" Type="http://schemas.openxmlformats.org/officeDocument/2006/relationships/hyperlink" Target="mailto:salkhathami@Chamber.org.sa" TargetMode="External"/><Relationship Id="rId4" Type="http://schemas.openxmlformats.org/officeDocument/2006/relationships/slide" Target="slide3.xml"/><Relationship Id="rId9" Type="http://schemas.openxmlformats.org/officeDocument/2006/relationships/hyperlink" Target="mailto:aKhattaf@Chamber.org.sa"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mailto:ajouz@Chamber.org.sa" TargetMode="External"/><Relationship Id="rId3" Type="http://schemas.openxmlformats.org/officeDocument/2006/relationships/image" Target="../media/image11.jpeg"/><Relationship Id="rId7" Type="http://schemas.openxmlformats.org/officeDocument/2006/relationships/hyperlink" Target="mailto:abdulrahman@chamber.org.sa"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mailto:abashiri@Chamber.org.sa" TargetMode="External"/><Relationship Id="rId11" Type="http://schemas.openxmlformats.org/officeDocument/2006/relationships/hyperlink" Target="mailto:abdullah@chamber.org.sa" TargetMode="External"/><Relationship Id="rId5" Type="http://schemas.openxmlformats.org/officeDocument/2006/relationships/slide" Target="slide21.xml"/><Relationship Id="rId10" Type="http://schemas.openxmlformats.org/officeDocument/2006/relationships/hyperlink" Target="mailto:halmajid@Chamber.org.sa" TargetMode="External"/><Relationship Id="rId4" Type="http://schemas.openxmlformats.org/officeDocument/2006/relationships/slide" Target="slide3.xml"/><Relationship Id="rId9" Type="http://schemas.openxmlformats.org/officeDocument/2006/relationships/hyperlink" Target="mailto:mosmani@Chamber.org.sa"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mailto:abarbaa@Chamber.org.sa" TargetMode="External"/><Relationship Id="rId3" Type="http://schemas.openxmlformats.org/officeDocument/2006/relationships/image" Target="../media/image11.jpeg"/><Relationship Id="rId7" Type="http://schemas.openxmlformats.org/officeDocument/2006/relationships/hyperlink" Target="mailto:halqahtani@Chamber.org.sa"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mailto:hamoodi@Chamber.org.sa" TargetMode="External"/><Relationship Id="rId5" Type="http://schemas.openxmlformats.org/officeDocument/2006/relationships/slide" Target="slide21.xml"/><Relationship Id="rId4" Type="http://schemas.openxmlformats.org/officeDocument/2006/relationships/slide" Target="slide3.xml"/><Relationship Id="rId9" Type="http://schemas.openxmlformats.org/officeDocument/2006/relationships/hyperlink" Target="mailto:mnoimi@Chamber.org.sa"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mailto:aallaho@Chamber.org.sa" TargetMode="External"/><Relationship Id="rId13" Type="http://schemas.openxmlformats.org/officeDocument/2006/relationships/hyperlink" Target="mailto:mmoslem@Chamber.org.sa" TargetMode="External"/><Relationship Id="rId3" Type="http://schemas.openxmlformats.org/officeDocument/2006/relationships/image" Target="../media/image11.jpeg"/><Relationship Id="rId7" Type="http://schemas.openxmlformats.org/officeDocument/2006/relationships/hyperlink" Target="mailto:maljamea@Chamber.org.sa" TargetMode="External"/><Relationship Id="rId12" Type="http://schemas.openxmlformats.org/officeDocument/2006/relationships/hyperlink" Target="mailto:alhamad@chamber.org.sa"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mailto:sqahtani@Chamber.org.sa" TargetMode="External"/><Relationship Id="rId11" Type="http://schemas.openxmlformats.org/officeDocument/2006/relationships/hyperlink" Target="mailto:malghamdi@Chamber.org.sa" TargetMode="External"/><Relationship Id="rId5" Type="http://schemas.openxmlformats.org/officeDocument/2006/relationships/slide" Target="slide21.xml"/><Relationship Id="rId10" Type="http://schemas.openxmlformats.org/officeDocument/2006/relationships/hyperlink" Target="mailto:haltamimi@Chamber.org.sa" TargetMode="External"/><Relationship Id="rId4" Type="http://schemas.openxmlformats.org/officeDocument/2006/relationships/slide" Target="slide3.xml"/><Relationship Id="rId9" Type="http://schemas.openxmlformats.org/officeDocument/2006/relationships/hyperlink" Target="mailto:alabdulgader@Chamber.org.sa"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mailto:halfaraj@Chamber.org.sa" TargetMode="External"/><Relationship Id="rId3" Type="http://schemas.openxmlformats.org/officeDocument/2006/relationships/image" Target="../media/image11.jpeg"/><Relationship Id="rId7" Type="http://schemas.openxmlformats.org/officeDocument/2006/relationships/hyperlink" Target="mailto:aalmushrif@Chamber.org.sa"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mailto:mfadhil@Chamber.org.sa" TargetMode="External"/><Relationship Id="rId5" Type="http://schemas.openxmlformats.org/officeDocument/2006/relationships/slide" Target="slide21.xml"/><Relationship Id="rId10" Type="http://schemas.openxmlformats.org/officeDocument/2006/relationships/hyperlink" Target="mailto:ahindas@Chamber.org.sa" TargetMode="External"/><Relationship Id="rId4" Type="http://schemas.openxmlformats.org/officeDocument/2006/relationships/slide" Target="slide3.xml"/><Relationship Id="rId9" Type="http://schemas.openxmlformats.org/officeDocument/2006/relationships/hyperlink" Target="mailto:melfather@chamber.org.sa"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mailto:ralotaibi@Chamber.org.sa" TargetMode="External"/><Relationship Id="rId3" Type="http://schemas.openxmlformats.org/officeDocument/2006/relationships/image" Target="../media/image11.jpeg"/><Relationship Id="rId7" Type="http://schemas.openxmlformats.org/officeDocument/2006/relationships/hyperlink" Target="mailto:nabdulqader@Chamber.org.sa"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mailto:halwabel@Chamber.org.sa" TargetMode="External"/><Relationship Id="rId5" Type="http://schemas.openxmlformats.org/officeDocument/2006/relationships/slide" Target="slide21.xml"/><Relationship Id="rId4" Type="http://schemas.openxmlformats.org/officeDocument/2006/relationships/slide" Target="slide3.xml"/></Relationships>
</file>

<file path=ppt/slides/_rels/slide47.xml.rels><?xml version="1.0" encoding="UTF-8" standalone="yes"?>
<Relationships xmlns="http://schemas.openxmlformats.org/package/2006/relationships"><Relationship Id="rId8" Type="http://schemas.openxmlformats.org/officeDocument/2006/relationships/hyperlink" Target="mailto:salkhaldi@Chamber.org.sa" TargetMode="External"/><Relationship Id="rId3" Type="http://schemas.openxmlformats.org/officeDocument/2006/relationships/image" Target="../media/image11.jpeg"/><Relationship Id="rId7" Type="http://schemas.openxmlformats.org/officeDocument/2006/relationships/hyperlink" Target="mailto:mmashyakhi@Chamber.org.sa"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mailto:muammar@Chamber.org.sa" TargetMode="External"/><Relationship Id="rId5" Type="http://schemas.openxmlformats.org/officeDocument/2006/relationships/slide" Target="slide21.xml"/><Relationship Id="rId10" Type="http://schemas.openxmlformats.org/officeDocument/2006/relationships/hyperlink" Target="mailto:abboush@Chamber.org.sa" TargetMode="External"/><Relationship Id="rId4" Type="http://schemas.openxmlformats.org/officeDocument/2006/relationships/slide" Target="slide3.xml"/><Relationship Id="rId9" Type="http://schemas.openxmlformats.org/officeDocument/2006/relationships/hyperlink" Target="mailto:msuhaim@Chamber.org.sa" TargetMode="External"/></Relationships>
</file>

<file path=ppt/slides/_rels/slide4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1.jpeg"/><Relationship Id="rId7" Type="http://schemas.openxmlformats.org/officeDocument/2006/relationships/hyperlink" Target="mailto:aalsolhi@Chamber.org.sa"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mailto:balsabt@Chamber.org.sa" TargetMode="External"/><Relationship Id="rId5" Type="http://schemas.openxmlformats.org/officeDocument/2006/relationships/hyperlink" Target="mailto:alkhan@chamber.org.sa" TargetMode="External"/><Relationship Id="rId4" Type="http://schemas.openxmlformats.org/officeDocument/2006/relationships/hyperlink" Target="mailto:shuti@Chamber.org.sa" TargetMode="External"/><Relationship Id="rId9" Type="http://schemas.openxmlformats.org/officeDocument/2006/relationships/slide" Target="slide21.xml"/></Relationships>
</file>

<file path=ppt/slides/_rels/slide49.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17.png"/><Relationship Id="rId7" Type="http://schemas.openxmlformats.org/officeDocument/2006/relationships/slide" Target="slide3.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mailto:mohana@chamber.org.sa" TargetMode="External"/><Relationship Id="rId5" Type="http://schemas.openxmlformats.org/officeDocument/2006/relationships/hyperlink" Target="mailto:alayed@chamber.org.sa" TargetMode="Externa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11.jpeg"/><Relationship Id="rId7" Type="http://schemas.openxmlformats.org/officeDocument/2006/relationships/slide" Target="slide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mailto:falshayqi@Chamber.org.sa" TargetMode="External"/><Relationship Id="rId5" Type="http://schemas.openxmlformats.org/officeDocument/2006/relationships/hyperlink" Target="mailto:salarab@Chamber.org.sa" TargetMode="External"/><Relationship Id="rId4" Type="http://schemas.openxmlformats.org/officeDocument/2006/relationships/hyperlink" Target="mailto:halhazza@Chamber.org.sa"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mailto:halabideen@Chamber.org.sa" TargetMode="External"/><Relationship Id="rId3" Type="http://schemas.openxmlformats.org/officeDocument/2006/relationships/image" Target="../media/image11.jpeg"/><Relationship Id="rId7" Type="http://schemas.openxmlformats.org/officeDocument/2006/relationships/hyperlink" Target="mailto:salarab@Chamber.org.sa"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hyperlink" Target="mailto:aalomair@Chamber.org.sa" TargetMode="External"/><Relationship Id="rId5" Type="http://schemas.openxmlformats.org/officeDocument/2006/relationships/slide" Target="slide21.xml"/><Relationship Id="rId4" Type="http://schemas.openxmlformats.org/officeDocument/2006/relationships/slide" Target="slide3.xml"/></Relationships>
</file>

<file path=ppt/slides/_rels/slide5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11.jpeg"/><Relationship Id="rId7" Type="http://schemas.openxmlformats.org/officeDocument/2006/relationships/slide" Target="slide3.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mailto:kalshammari@Chamber.org.sa" TargetMode="External"/><Relationship Id="rId5" Type="http://schemas.openxmlformats.org/officeDocument/2006/relationships/hyperlink" Target="mailto:fabusrair@Chamber.org.sa" TargetMode="External"/><Relationship Id="rId4" Type="http://schemas.openxmlformats.org/officeDocument/2006/relationships/hyperlink" Target="mailto:ahilal@Chamber.org.sa" TargetMode="External"/><Relationship Id="rId9" Type="http://schemas.openxmlformats.org/officeDocument/2006/relationships/hyperlink" Target="mailto:kmousa@Chamber.org.sa"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mailto:shaheen@Chamber.org.sa" TargetMode="External"/><Relationship Id="rId3" Type="http://schemas.openxmlformats.org/officeDocument/2006/relationships/image" Target="../media/image11.jpeg"/><Relationship Id="rId7" Type="http://schemas.openxmlformats.org/officeDocument/2006/relationships/hyperlink" Target="mailto:asqahtani@Chamber.org.sa"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hyperlink" Target="mailto:falfaleh@Chamber.org.sa" TargetMode="External"/><Relationship Id="rId5" Type="http://schemas.openxmlformats.org/officeDocument/2006/relationships/slide" Target="slide21.xml"/><Relationship Id="rId4" Type="http://schemas.openxmlformats.org/officeDocument/2006/relationships/slide" Target="slide3.xml"/><Relationship Id="rId9" Type="http://schemas.openxmlformats.org/officeDocument/2006/relationships/hyperlink" Target="mailto:falshayqi@Chamber.org.sa"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hyperlink" Target="http://srv-hq-on04.chamber.org.sa:8005/OA_HTML/RF.jsp?function_id=28804&amp;resp_id=-1&amp;resp_appl_id=-1&amp;security_group_id=0&amp;lang_code=US&amp;params=5j0bzUgs9j2gsy7f2IhOgr-7x5nWRx63YDVSeM1o2-M&amp;oas=URv4_4Ha1rmUGb3l3LGmCg.." TargetMode="External"/><Relationship Id="rId4" Type="http://schemas.openxmlformats.org/officeDocument/2006/relationships/slide" Target="slide3.xml"/></Relationships>
</file>

<file path=ppt/slides/_rels/slide5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hyperlink" Target="http://srv-hq-on04.chamber.org.sa:8005/OA_HTML/RF.jsp?function_id=28804&amp;resp_id=-1&amp;resp_appl_id=-1&amp;security_group_id=0&amp;lang_code=US&amp;params=5j0bzUgs9j2gsy7f2IhOgr-7x5nWRx63YDVSeM1o2-M&amp;oas=URv4_4Ha1rmUGb3l3LGmCg.." TargetMode="External"/><Relationship Id="rId4" Type="http://schemas.openxmlformats.org/officeDocument/2006/relationships/slide" Target="slide3.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1CA224-E75D-F13F-D688-F461CA393FA6}"/>
              </a:ext>
            </a:extLst>
          </p:cNvPr>
          <p:cNvSpPr>
            <a:spLocks/>
          </p:cNvSpPr>
          <p:nvPr/>
        </p:nvSpPr>
        <p:spPr>
          <a:xfrm>
            <a:off x="0" y="857250"/>
            <a:ext cx="9144000" cy="5143500"/>
          </a:xfrm>
          <a:prstGeom prst="rect">
            <a:avLst/>
          </a:prstGeom>
          <a:solidFill>
            <a:srgbClr val="00517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rtl="1" eaLnBrk="1" hangingPunct="1"/>
            <a:endParaRPr lang="en-SA" dirty="0"/>
          </a:p>
        </p:txBody>
      </p:sp>
      <p:pic>
        <p:nvPicPr>
          <p:cNvPr id="5" name="Picture 4">
            <a:extLst>
              <a:ext uri="{FF2B5EF4-FFF2-40B4-BE49-F238E27FC236}">
                <a16:creationId xmlns:a16="http://schemas.microsoft.com/office/drawing/2014/main" id="{7115F0C4-9174-AF6E-9372-666F8709B9D5}"/>
              </a:ext>
            </a:extLst>
          </p:cNvPr>
          <p:cNvPicPr>
            <a:picLocks noChangeAspect="1"/>
          </p:cNvPicPr>
          <p:nvPr/>
        </p:nvPicPr>
        <p:blipFill>
          <a:blip r:embed="rId2"/>
          <a:stretch>
            <a:fillRect/>
          </a:stretch>
        </p:blipFill>
        <p:spPr>
          <a:xfrm>
            <a:off x="360915" y="1156460"/>
            <a:ext cx="1057275" cy="847725"/>
          </a:xfrm>
          <a:prstGeom prst="rect">
            <a:avLst/>
          </a:prstGeom>
        </p:spPr>
      </p:pic>
      <p:grpSp>
        <p:nvGrpSpPr>
          <p:cNvPr id="2" name="Group 1">
            <a:extLst>
              <a:ext uri="{FF2B5EF4-FFF2-40B4-BE49-F238E27FC236}">
                <a16:creationId xmlns:a16="http://schemas.microsoft.com/office/drawing/2014/main" id="{78D9C6E6-1F17-3860-D77C-B872F58BC274}"/>
              </a:ext>
            </a:extLst>
          </p:cNvPr>
          <p:cNvGrpSpPr/>
          <p:nvPr/>
        </p:nvGrpSpPr>
        <p:grpSpPr>
          <a:xfrm>
            <a:off x="374110" y="5224764"/>
            <a:ext cx="1155535" cy="623779"/>
            <a:chOff x="498813" y="5658815"/>
            <a:chExt cx="1845513" cy="996242"/>
          </a:xfrm>
        </p:grpSpPr>
        <p:grpSp>
          <p:nvGrpSpPr>
            <p:cNvPr id="3" name="Group 2">
              <a:extLst>
                <a:ext uri="{FF2B5EF4-FFF2-40B4-BE49-F238E27FC236}">
                  <a16:creationId xmlns:a16="http://schemas.microsoft.com/office/drawing/2014/main" id="{5BB6789D-3040-031A-48A7-CCB4B0592AF0}"/>
                </a:ext>
              </a:extLst>
            </p:cNvPr>
            <p:cNvGrpSpPr/>
            <p:nvPr/>
          </p:nvGrpSpPr>
          <p:grpSpPr>
            <a:xfrm>
              <a:off x="531932" y="5658815"/>
              <a:ext cx="1278345" cy="410118"/>
              <a:chOff x="2678633" y="-2228"/>
              <a:chExt cx="1278345" cy="410118"/>
            </a:xfrm>
          </p:grpSpPr>
          <p:pic>
            <p:nvPicPr>
              <p:cNvPr id="19" name="Picture 18" descr="A blue and white circle with white text&#10;&#10;Description automatically generated">
                <a:extLst>
                  <a:ext uri="{FF2B5EF4-FFF2-40B4-BE49-F238E27FC236}">
                    <a16:creationId xmlns:a16="http://schemas.microsoft.com/office/drawing/2014/main" id="{AF6D0D76-6D69-548C-AC49-A29D8DD65CD5}"/>
                  </a:ext>
                </a:extLst>
              </p:cNvPr>
              <p:cNvPicPr>
                <a:picLocks noChangeAspect="1"/>
              </p:cNvPicPr>
              <p:nvPr/>
            </p:nvPicPr>
            <p:blipFill>
              <a:blip r:embed="rId3"/>
              <a:stretch>
                <a:fillRect/>
              </a:stretch>
            </p:blipFill>
            <p:spPr>
              <a:xfrm>
                <a:off x="3110096" y="0"/>
                <a:ext cx="406506" cy="407890"/>
              </a:xfrm>
              <a:prstGeom prst="rect">
                <a:avLst/>
              </a:prstGeom>
            </p:spPr>
          </p:pic>
          <p:pic>
            <p:nvPicPr>
              <p:cNvPr id="28" name="Picture 27" descr="A blue and white circle with white text&#10;&#10;Description automatically generated">
                <a:extLst>
                  <a:ext uri="{FF2B5EF4-FFF2-40B4-BE49-F238E27FC236}">
                    <a16:creationId xmlns:a16="http://schemas.microsoft.com/office/drawing/2014/main" id="{9FE61CB3-1B51-EE1F-0523-917252D2491B}"/>
                  </a:ext>
                </a:extLst>
              </p:cNvPr>
              <p:cNvPicPr>
                <a:picLocks noChangeAspect="1"/>
              </p:cNvPicPr>
              <p:nvPr/>
            </p:nvPicPr>
            <p:blipFill>
              <a:blip r:embed="rId4"/>
              <a:stretch>
                <a:fillRect/>
              </a:stretch>
            </p:blipFill>
            <p:spPr>
              <a:xfrm>
                <a:off x="3550472" y="-2228"/>
                <a:ext cx="406506" cy="407948"/>
              </a:xfrm>
              <a:prstGeom prst="rect">
                <a:avLst/>
              </a:prstGeom>
            </p:spPr>
          </p:pic>
          <p:pic>
            <p:nvPicPr>
              <p:cNvPr id="29" name="Picture 28" descr="A blue and white circle with white text&#10;&#10;Description automatically generated">
                <a:extLst>
                  <a:ext uri="{FF2B5EF4-FFF2-40B4-BE49-F238E27FC236}">
                    <a16:creationId xmlns:a16="http://schemas.microsoft.com/office/drawing/2014/main" id="{2A0AB482-FA56-43E1-FA61-90AD9C8E9AB9}"/>
                  </a:ext>
                </a:extLst>
              </p:cNvPr>
              <p:cNvPicPr>
                <a:picLocks noChangeAspect="1"/>
              </p:cNvPicPr>
              <p:nvPr/>
            </p:nvPicPr>
            <p:blipFill>
              <a:blip r:embed="rId5"/>
              <a:stretch>
                <a:fillRect/>
              </a:stretch>
            </p:blipFill>
            <p:spPr>
              <a:xfrm>
                <a:off x="2678633" y="0"/>
                <a:ext cx="397593" cy="398946"/>
              </a:xfrm>
              <a:prstGeom prst="rect">
                <a:avLst/>
              </a:prstGeom>
            </p:spPr>
          </p:pic>
        </p:grpSp>
        <p:grpSp>
          <p:nvGrpSpPr>
            <p:cNvPr id="9" name="Group 8">
              <a:extLst>
                <a:ext uri="{FF2B5EF4-FFF2-40B4-BE49-F238E27FC236}">
                  <a16:creationId xmlns:a16="http://schemas.microsoft.com/office/drawing/2014/main" id="{9A257C3E-86CA-194F-2D81-78AC8E632A13}"/>
                </a:ext>
              </a:extLst>
            </p:cNvPr>
            <p:cNvGrpSpPr/>
            <p:nvPr/>
          </p:nvGrpSpPr>
          <p:grpSpPr>
            <a:xfrm>
              <a:off x="498813" y="6133502"/>
              <a:ext cx="1472182" cy="481496"/>
              <a:chOff x="2760875" y="6133502"/>
              <a:chExt cx="1472182" cy="481496"/>
            </a:xfrm>
          </p:grpSpPr>
          <p:pic>
            <p:nvPicPr>
              <p:cNvPr id="11" name="Picture 10" descr="A purple and white rectangular sign with black text&#10;&#10;Description automatically generated">
                <a:extLst>
                  <a:ext uri="{FF2B5EF4-FFF2-40B4-BE49-F238E27FC236}">
                    <a16:creationId xmlns:a16="http://schemas.microsoft.com/office/drawing/2014/main" id="{896CCA2A-8BD2-1A17-41CB-13F6F28E9212}"/>
                  </a:ext>
                </a:extLst>
              </p:cNvPr>
              <p:cNvPicPr>
                <a:picLocks noChangeAspect="1"/>
              </p:cNvPicPr>
              <p:nvPr/>
            </p:nvPicPr>
            <p:blipFill>
              <a:blip r:embed="rId6"/>
              <a:stretch>
                <a:fillRect/>
              </a:stretch>
            </p:blipFill>
            <p:spPr>
              <a:xfrm>
                <a:off x="3751561" y="6133502"/>
                <a:ext cx="481496" cy="481496"/>
              </a:xfrm>
              <a:prstGeom prst="rect">
                <a:avLst/>
              </a:prstGeom>
            </p:spPr>
          </p:pic>
          <p:pic>
            <p:nvPicPr>
              <p:cNvPr id="12" name="Picture 11" descr="A blue and white rectangular sign with black text&#10;&#10;Description automatically generated">
                <a:extLst>
                  <a:ext uri="{FF2B5EF4-FFF2-40B4-BE49-F238E27FC236}">
                    <a16:creationId xmlns:a16="http://schemas.microsoft.com/office/drawing/2014/main" id="{54BF0E9F-9FFF-16B9-9BEC-828265FD7CA3}"/>
                  </a:ext>
                </a:extLst>
              </p:cNvPr>
              <p:cNvPicPr>
                <a:picLocks noChangeAspect="1"/>
              </p:cNvPicPr>
              <p:nvPr/>
            </p:nvPicPr>
            <p:blipFill>
              <a:blip r:embed="rId7"/>
              <a:stretch>
                <a:fillRect/>
              </a:stretch>
            </p:blipFill>
            <p:spPr>
              <a:xfrm>
                <a:off x="2760875" y="6133502"/>
                <a:ext cx="481496" cy="481496"/>
              </a:xfrm>
              <a:prstGeom prst="rect">
                <a:avLst/>
              </a:prstGeom>
            </p:spPr>
          </p:pic>
          <p:pic>
            <p:nvPicPr>
              <p:cNvPr id="13" name="Picture 12" descr="A blue hexagon with white text and a map&#10;&#10;Description automatically generated">
                <a:extLst>
                  <a:ext uri="{FF2B5EF4-FFF2-40B4-BE49-F238E27FC236}">
                    <a16:creationId xmlns:a16="http://schemas.microsoft.com/office/drawing/2014/main" id="{124CD0E7-BF5C-D9B1-20A7-706FC51BA9DF}"/>
                  </a:ext>
                </a:extLst>
              </p:cNvPr>
              <p:cNvPicPr>
                <a:picLocks noChangeAspect="1"/>
              </p:cNvPicPr>
              <p:nvPr/>
            </p:nvPicPr>
            <p:blipFill>
              <a:blip r:embed="rId8"/>
              <a:stretch>
                <a:fillRect/>
              </a:stretch>
            </p:blipFill>
            <p:spPr>
              <a:xfrm>
                <a:off x="3256218" y="6164126"/>
                <a:ext cx="481496" cy="417296"/>
              </a:xfrm>
              <a:prstGeom prst="rect">
                <a:avLst/>
              </a:prstGeom>
            </p:spPr>
          </p:pic>
        </p:grpSp>
        <p:pic>
          <p:nvPicPr>
            <p:cNvPr id="10" name="Picture 9" descr="A gold and bronze trophy&#10;&#10;Description automatically generated">
              <a:extLst>
                <a:ext uri="{FF2B5EF4-FFF2-40B4-BE49-F238E27FC236}">
                  <a16:creationId xmlns:a16="http://schemas.microsoft.com/office/drawing/2014/main" id="{D7AF760A-6E4A-BB06-F102-1F30C1C284F3}"/>
                </a:ext>
              </a:extLst>
            </p:cNvPr>
            <p:cNvPicPr>
              <a:picLocks noChangeAspect="1"/>
            </p:cNvPicPr>
            <p:nvPr/>
          </p:nvPicPr>
          <p:blipFill>
            <a:blip r:embed="rId9"/>
            <a:stretch>
              <a:fillRect/>
            </a:stretch>
          </p:blipFill>
          <p:spPr>
            <a:xfrm>
              <a:off x="1984842" y="6136671"/>
              <a:ext cx="359484" cy="518386"/>
            </a:xfrm>
            <a:prstGeom prst="rect">
              <a:avLst/>
            </a:prstGeom>
          </p:spPr>
        </p:pic>
      </p:grpSp>
      <p:sp>
        <p:nvSpPr>
          <p:cNvPr id="8" name="Triangle 21">
            <a:extLst>
              <a:ext uri="{FF2B5EF4-FFF2-40B4-BE49-F238E27FC236}">
                <a16:creationId xmlns:a16="http://schemas.microsoft.com/office/drawing/2014/main" id="{68F606DE-45F7-9D3D-A40D-330347CCBBB6}"/>
              </a:ext>
            </a:extLst>
          </p:cNvPr>
          <p:cNvSpPr>
            <a:spLocks/>
          </p:cNvSpPr>
          <p:nvPr/>
        </p:nvSpPr>
        <p:spPr>
          <a:xfrm rot="4019879">
            <a:off x="1845073" y="126334"/>
            <a:ext cx="5133958" cy="4811474"/>
          </a:xfrm>
          <a:custGeom>
            <a:avLst/>
            <a:gdLst>
              <a:gd name="connsiteX0" fmla="*/ 0 w 4526692"/>
              <a:gd name="connsiteY0" fmla="*/ 3902321 h 3902321"/>
              <a:gd name="connsiteX1" fmla="*/ 2263346 w 4526692"/>
              <a:gd name="connsiteY1" fmla="*/ 0 h 3902321"/>
              <a:gd name="connsiteX2" fmla="*/ 4526692 w 4526692"/>
              <a:gd name="connsiteY2" fmla="*/ 3902321 h 3902321"/>
              <a:gd name="connsiteX3" fmla="*/ 0 w 4526692"/>
              <a:gd name="connsiteY3" fmla="*/ 3902321 h 3902321"/>
              <a:gd name="connsiteX0" fmla="*/ 0 w 4526692"/>
              <a:gd name="connsiteY0" fmla="*/ 3914678 h 3914678"/>
              <a:gd name="connsiteX1" fmla="*/ 2275706 w 4526692"/>
              <a:gd name="connsiteY1" fmla="*/ 0 h 3914678"/>
              <a:gd name="connsiteX2" fmla="*/ 4526692 w 4526692"/>
              <a:gd name="connsiteY2" fmla="*/ 3914678 h 3914678"/>
              <a:gd name="connsiteX3" fmla="*/ 0 w 4526692"/>
              <a:gd name="connsiteY3" fmla="*/ 3914678 h 3914678"/>
              <a:gd name="connsiteX0" fmla="*/ 0 w 4526692"/>
              <a:gd name="connsiteY0" fmla="*/ 3914684 h 3914684"/>
              <a:gd name="connsiteX1" fmla="*/ 2275706 w 4526692"/>
              <a:gd name="connsiteY1" fmla="*/ 6 h 3914684"/>
              <a:gd name="connsiteX2" fmla="*/ 4526692 w 4526692"/>
              <a:gd name="connsiteY2" fmla="*/ 3914684 h 3914684"/>
              <a:gd name="connsiteX3" fmla="*/ 0 w 4526692"/>
              <a:gd name="connsiteY3" fmla="*/ 3914684 h 3914684"/>
              <a:gd name="connsiteX0" fmla="*/ 0 w 4605194"/>
              <a:gd name="connsiteY0" fmla="*/ 3914684 h 3917988"/>
              <a:gd name="connsiteX1" fmla="*/ 2275706 w 4605194"/>
              <a:gd name="connsiteY1" fmla="*/ 6 h 3917988"/>
              <a:gd name="connsiteX2" fmla="*/ 4526692 w 4605194"/>
              <a:gd name="connsiteY2" fmla="*/ 3914684 h 3917988"/>
              <a:gd name="connsiteX3" fmla="*/ 0 w 4605194"/>
              <a:gd name="connsiteY3" fmla="*/ 3914684 h 3917988"/>
              <a:gd name="connsiteX0" fmla="*/ 210648 w 4815842"/>
              <a:gd name="connsiteY0" fmla="*/ 3914683 h 3927512"/>
              <a:gd name="connsiteX1" fmla="*/ 2486354 w 4815842"/>
              <a:gd name="connsiteY1" fmla="*/ 5 h 3927512"/>
              <a:gd name="connsiteX2" fmla="*/ 4737340 w 4815842"/>
              <a:gd name="connsiteY2" fmla="*/ 3914683 h 3927512"/>
              <a:gd name="connsiteX3" fmla="*/ 210648 w 4815842"/>
              <a:gd name="connsiteY3" fmla="*/ 3914683 h 3927512"/>
              <a:gd name="connsiteX0" fmla="*/ 121299 w 4726493"/>
              <a:gd name="connsiteY0" fmla="*/ 3914683 h 4103070"/>
              <a:gd name="connsiteX1" fmla="*/ 2397005 w 4726493"/>
              <a:gd name="connsiteY1" fmla="*/ 5 h 4103070"/>
              <a:gd name="connsiteX2" fmla="*/ 4647991 w 4726493"/>
              <a:gd name="connsiteY2" fmla="*/ 3914683 h 4103070"/>
              <a:gd name="connsiteX3" fmla="*/ 121299 w 4726493"/>
              <a:gd name="connsiteY3" fmla="*/ 3914683 h 4103070"/>
              <a:gd name="connsiteX0" fmla="*/ 121299 w 4702311"/>
              <a:gd name="connsiteY0" fmla="*/ 3914683 h 4218768"/>
              <a:gd name="connsiteX1" fmla="*/ 2397005 w 4702311"/>
              <a:gd name="connsiteY1" fmla="*/ 5 h 4218768"/>
              <a:gd name="connsiteX2" fmla="*/ 4647991 w 4702311"/>
              <a:gd name="connsiteY2" fmla="*/ 3914683 h 4218768"/>
              <a:gd name="connsiteX3" fmla="*/ 121299 w 4702311"/>
              <a:gd name="connsiteY3" fmla="*/ 3914683 h 4218768"/>
              <a:gd name="connsiteX0" fmla="*/ 154819 w 4735831"/>
              <a:gd name="connsiteY0" fmla="*/ 3914683 h 4323052"/>
              <a:gd name="connsiteX1" fmla="*/ 2430525 w 4735831"/>
              <a:gd name="connsiteY1" fmla="*/ 5 h 4323052"/>
              <a:gd name="connsiteX2" fmla="*/ 4681511 w 4735831"/>
              <a:gd name="connsiteY2" fmla="*/ 3914683 h 4323052"/>
              <a:gd name="connsiteX3" fmla="*/ 154819 w 4735831"/>
              <a:gd name="connsiteY3" fmla="*/ 3914683 h 4323052"/>
              <a:gd name="connsiteX0" fmla="*/ 154819 w 4753708"/>
              <a:gd name="connsiteY0" fmla="*/ 3914683 h 4390733"/>
              <a:gd name="connsiteX1" fmla="*/ 2430525 w 4753708"/>
              <a:gd name="connsiteY1" fmla="*/ 5 h 4390733"/>
              <a:gd name="connsiteX2" fmla="*/ 4681511 w 4753708"/>
              <a:gd name="connsiteY2" fmla="*/ 3914683 h 4390733"/>
              <a:gd name="connsiteX3" fmla="*/ 154819 w 4753708"/>
              <a:gd name="connsiteY3" fmla="*/ 3914683 h 4390733"/>
              <a:gd name="connsiteX0" fmla="*/ 50633 w 4625027"/>
              <a:gd name="connsiteY0" fmla="*/ 3852900 h 4334511"/>
              <a:gd name="connsiteX1" fmla="*/ 2289272 w 4625027"/>
              <a:gd name="connsiteY1" fmla="*/ 6 h 4334511"/>
              <a:gd name="connsiteX2" fmla="*/ 4577325 w 4625027"/>
              <a:gd name="connsiteY2" fmla="*/ 3852900 h 4334511"/>
              <a:gd name="connsiteX3" fmla="*/ 50633 w 4625027"/>
              <a:gd name="connsiteY3" fmla="*/ 3852900 h 4334511"/>
            </a:gdLst>
            <a:ahLst/>
            <a:cxnLst>
              <a:cxn ang="0">
                <a:pos x="connsiteX0" y="connsiteY0"/>
              </a:cxn>
              <a:cxn ang="0">
                <a:pos x="connsiteX1" y="connsiteY1"/>
              </a:cxn>
              <a:cxn ang="0">
                <a:pos x="connsiteX2" y="connsiteY2"/>
              </a:cxn>
              <a:cxn ang="0">
                <a:pos x="connsiteX3" y="connsiteY3"/>
              </a:cxn>
            </a:cxnLst>
            <a:rect l="l" t="t" r="r" b="b"/>
            <a:pathLst>
              <a:path w="4625027" h="4334511">
                <a:moveTo>
                  <a:pt x="50633" y="3852900"/>
                </a:moveTo>
                <a:cubicBezTo>
                  <a:pt x="-330709" y="3210751"/>
                  <a:pt x="1543060" y="-4917"/>
                  <a:pt x="2289272" y="6"/>
                </a:cubicBezTo>
                <a:cubicBezTo>
                  <a:pt x="3035484" y="4929"/>
                  <a:pt x="4950432" y="3210751"/>
                  <a:pt x="4577325" y="3852900"/>
                </a:cubicBezTo>
                <a:cubicBezTo>
                  <a:pt x="4204219" y="4495049"/>
                  <a:pt x="431975" y="4495049"/>
                  <a:pt x="50633" y="3852900"/>
                </a:cubicBezTo>
                <a:close/>
              </a:path>
            </a:pathLst>
          </a:custGeom>
          <a:solidFill>
            <a:schemeClr val="accent1">
              <a:alpha val="0"/>
            </a:schemeClr>
          </a:solidFill>
          <a:ln w="444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rtl="1" eaLnBrk="1" hangingPunct="1"/>
            <a:endParaRPr lang="en-SA" dirty="0"/>
          </a:p>
        </p:txBody>
      </p:sp>
      <p:sp>
        <p:nvSpPr>
          <p:cNvPr id="37" name="Triangle 21">
            <a:extLst>
              <a:ext uri="{FF2B5EF4-FFF2-40B4-BE49-F238E27FC236}">
                <a16:creationId xmlns:a16="http://schemas.microsoft.com/office/drawing/2014/main" id="{0D5D5FA6-B88F-EAF6-7373-B933BCDEA84D}"/>
              </a:ext>
            </a:extLst>
          </p:cNvPr>
          <p:cNvSpPr>
            <a:spLocks/>
          </p:cNvSpPr>
          <p:nvPr/>
        </p:nvSpPr>
        <p:spPr>
          <a:xfrm rot="4266865">
            <a:off x="1928766" y="287158"/>
            <a:ext cx="4941461" cy="4600179"/>
          </a:xfrm>
          <a:custGeom>
            <a:avLst/>
            <a:gdLst>
              <a:gd name="connsiteX0" fmla="*/ 0 w 4526692"/>
              <a:gd name="connsiteY0" fmla="*/ 3902321 h 3902321"/>
              <a:gd name="connsiteX1" fmla="*/ 2263346 w 4526692"/>
              <a:gd name="connsiteY1" fmla="*/ 0 h 3902321"/>
              <a:gd name="connsiteX2" fmla="*/ 4526692 w 4526692"/>
              <a:gd name="connsiteY2" fmla="*/ 3902321 h 3902321"/>
              <a:gd name="connsiteX3" fmla="*/ 0 w 4526692"/>
              <a:gd name="connsiteY3" fmla="*/ 3902321 h 3902321"/>
              <a:gd name="connsiteX0" fmla="*/ 0 w 4526692"/>
              <a:gd name="connsiteY0" fmla="*/ 3914678 h 3914678"/>
              <a:gd name="connsiteX1" fmla="*/ 2275706 w 4526692"/>
              <a:gd name="connsiteY1" fmla="*/ 0 h 3914678"/>
              <a:gd name="connsiteX2" fmla="*/ 4526692 w 4526692"/>
              <a:gd name="connsiteY2" fmla="*/ 3914678 h 3914678"/>
              <a:gd name="connsiteX3" fmla="*/ 0 w 4526692"/>
              <a:gd name="connsiteY3" fmla="*/ 3914678 h 3914678"/>
              <a:gd name="connsiteX0" fmla="*/ 0 w 4526692"/>
              <a:gd name="connsiteY0" fmla="*/ 3914684 h 3914684"/>
              <a:gd name="connsiteX1" fmla="*/ 2275706 w 4526692"/>
              <a:gd name="connsiteY1" fmla="*/ 6 h 3914684"/>
              <a:gd name="connsiteX2" fmla="*/ 4526692 w 4526692"/>
              <a:gd name="connsiteY2" fmla="*/ 3914684 h 3914684"/>
              <a:gd name="connsiteX3" fmla="*/ 0 w 4526692"/>
              <a:gd name="connsiteY3" fmla="*/ 3914684 h 3914684"/>
              <a:gd name="connsiteX0" fmla="*/ 0 w 4605194"/>
              <a:gd name="connsiteY0" fmla="*/ 3914684 h 3917988"/>
              <a:gd name="connsiteX1" fmla="*/ 2275706 w 4605194"/>
              <a:gd name="connsiteY1" fmla="*/ 6 h 3917988"/>
              <a:gd name="connsiteX2" fmla="*/ 4526692 w 4605194"/>
              <a:gd name="connsiteY2" fmla="*/ 3914684 h 3917988"/>
              <a:gd name="connsiteX3" fmla="*/ 0 w 4605194"/>
              <a:gd name="connsiteY3" fmla="*/ 3914684 h 3917988"/>
              <a:gd name="connsiteX0" fmla="*/ 210648 w 4815842"/>
              <a:gd name="connsiteY0" fmla="*/ 3914683 h 3927512"/>
              <a:gd name="connsiteX1" fmla="*/ 2486354 w 4815842"/>
              <a:gd name="connsiteY1" fmla="*/ 5 h 3927512"/>
              <a:gd name="connsiteX2" fmla="*/ 4737340 w 4815842"/>
              <a:gd name="connsiteY2" fmla="*/ 3914683 h 3927512"/>
              <a:gd name="connsiteX3" fmla="*/ 210648 w 4815842"/>
              <a:gd name="connsiteY3" fmla="*/ 3914683 h 3927512"/>
              <a:gd name="connsiteX0" fmla="*/ 121299 w 4726493"/>
              <a:gd name="connsiteY0" fmla="*/ 3914683 h 4103070"/>
              <a:gd name="connsiteX1" fmla="*/ 2397005 w 4726493"/>
              <a:gd name="connsiteY1" fmla="*/ 5 h 4103070"/>
              <a:gd name="connsiteX2" fmla="*/ 4647991 w 4726493"/>
              <a:gd name="connsiteY2" fmla="*/ 3914683 h 4103070"/>
              <a:gd name="connsiteX3" fmla="*/ 121299 w 4726493"/>
              <a:gd name="connsiteY3" fmla="*/ 3914683 h 4103070"/>
              <a:gd name="connsiteX0" fmla="*/ 121299 w 4702311"/>
              <a:gd name="connsiteY0" fmla="*/ 3914683 h 4218768"/>
              <a:gd name="connsiteX1" fmla="*/ 2397005 w 4702311"/>
              <a:gd name="connsiteY1" fmla="*/ 5 h 4218768"/>
              <a:gd name="connsiteX2" fmla="*/ 4647991 w 4702311"/>
              <a:gd name="connsiteY2" fmla="*/ 3914683 h 4218768"/>
              <a:gd name="connsiteX3" fmla="*/ 121299 w 4702311"/>
              <a:gd name="connsiteY3" fmla="*/ 3914683 h 4218768"/>
              <a:gd name="connsiteX0" fmla="*/ 154819 w 4735831"/>
              <a:gd name="connsiteY0" fmla="*/ 3914683 h 4323052"/>
              <a:gd name="connsiteX1" fmla="*/ 2430525 w 4735831"/>
              <a:gd name="connsiteY1" fmla="*/ 5 h 4323052"/>
              <a:gd name="connsiteX2" fmla="*/ 4681511 w 4735831"/>
              <a:gd name="connsiteY2" fmla="*/ 3914683 h 4323052"/>
              <a:gd name="connsiteX3" fmla="*/ 154819 w 4735831"/>
              <a:gd name="connsiteY3" fmla="*/ 3914683 h 4323052"/>
              <a:gd name="connsiteX0" fmla="*/ 154819 w 4753708"/>
              <a:gd name="connsiteY0" fmla="*/ 3914683 h 4390733"/>
              <a:gd name="connsiteX1" fmla="*/ 2430525 w 4753708"/>
              <a:gd name="connsiteY1" fmla="*/ 5 h 4390733"/>
              <a:gd name="connsiteX2" fmla="*/ 4681511 w 4753708"/>
              <a:gd name="connsiteY2" fmla="*/ 3914683 h 4390733"/>
              <a:gd name="connsiteX3" fmla="*/ 154819 w 4753708"/>
              <a:gd name="connsiteY3" fmla="*/ 3914683 h 4390733"/>
              <a:gd name="connsiteX0" fmla="*/ 50633 w 4625027"/>
              <a:gd name="connsiteY0" fmla="*/ 3852900 h 4334511"/>
              <a:gd name="connsiteX1" fmla="*/ 2289272 w 4625027"/>
              <a:gd name="connsiteY1" fmla="*/ 6 h 4334511"/>
              <a:gd name="connsiteX2" fmla="*/ 4577325 w 4625027"/>
              <a:gd name="connsiteY2" fmla="*/ 3852900 h 4334511"/>
              <a:gd name="connsiteX3" fmla="*/ 50633 w 4625027"/>
              <a:gd name="connsiteY3" fmla="*/ 3852900 h 4334511"/>
            </a:gdLst>
            <a:ahLst/>
            <a:cxnLst>
              <a:cxn ang="0">
                <a:pos x="connsiteX0" y="connsiteY0"/>
              </a:cxn>
              <a:cxn ang="0">
                <a:pos x="connsiteX1" y="connsiteY1"/>
              </a:cxn>
              <a:cxn ang="0">
                <a:pos x="connsiteX2" y="connsiteY2"/>
              </a:cxn>
              <a:cxn ang="0">
                <a:pos x="connsiteX3" y="connsiteY3"/>
              </a:cxn>
            </a:cxnLst>
            <a:rect l="l" t="t" r="r" b="b"/>
            <a:pathLst>
              <a:path w="4625027" h="4334511">
                <a:moveTo>
                  <a:pt x="50633" y="3852900"/>
                </a:moveTo>
                <a:cubicBezTo>
                  <a:pt x="-330709" y="3210751"/>
                  <a:pt x="1543060" y="-4917"/>
                  <a:pt x="2289272" y="6"/>
                </a:cubicBezTo>
                <a:cubicBezTo>
                  <a:pt x="3035484" y="4929"/>
                  <a:pt x="4950432" y="3210751"/>
                  <a:pt x="4577325" y="3852900"/>
                </a:cubicBezTo>
                <a:cubicBezTo>
                  <a:pt x="4204219" y="4495049"/>
                  <a:pt x="431975" y="4495049"/>
                  <a:pt x="50633" y="3852900"/>
                </a:cubicBezTo>
                <a:close/>
              </a:path>
            </a:pathLst>
          </a:custGeom>
          <a:solidFill>
            <a:schemeClr val="accent1">
              <a:alpha val="0"/>
            </a:schemeClr>
          </a:solidFill>
          <a:ln w="444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rtl="1" eaLnBrk="1" hangingPunct="1"/>
            <a:endParaRPr lang="en-SA" dirty="0"/>
          </a:p>
        </p:txBody>
      </p:sp>
      <p:sp>
        <p:nvSpPr>
          <p:cNvPr id="38" name="Triangle 21">
            <a:extLst>
              <a:ext uri="{FF2B5EF4-FFF2-40B4-BE49-F238E27FC236}">
                <a16:creationId xmlns:a16="http://schemas.microsoft.com/office/drawing/2014/main" id="{06A45E90-97A1-6DB9-A924-9FE3B611EA1A}"/>
              </a:ext>
            </a:extLst>
          </p:cNvPr>
          <p:cNvSpPr>
            <a:spLocks/>
          </p:cNvSpPr>
          <p:nvPr/>
        </p:nvSpPr>
        <p:spPr>
          <a:xfrm rot="4619879">
            <a:off x="2069494" y="475598"/>
            <a:ext cx="4639172" cy="4307837"/>
          </a:xfrm>
          <a:custGeom>
            <a:avLst/>
            <a:gdLst>
              <a:gd name="connsiteX0" fmla="*/ 0 w 4526692"/>
              <a:gd name="connsiteY0" fmla="*/ 3902321 h 3902321"/>
              <a:gd name="connsiteX1" fmla="*/ 2263346 w 4526692"/>
              <a:gd name="connsiteY1" fmla="*/ 0 h 3902321"/>
              <a:gd name="connsiteX2" fmla="*/ 4526692 w 4526692"/>
              <a:gd name="connsiteY2" fmla="*/ 3902321 h 3902321"/>
              <a:gd name="connsiteX3" fmla="*/ 0 w 4526692"/>
              <a:gd name="connsiteY3" fmla="*/ 3902321 h 3902321"/>
              <a:gd name="connsiteX0" fmla="*/ 0 w 4526692"/>
              <a:gd name="connsiteY0" fmla="*/ 3914678 h 3914678"/>
              <a:gd name="connsiteX1" fmla="*/ 2275706 w 4526692"/>
              <a:gd name="connsiteY1" fmla="*/ 0 h 3914678"/>
              <a:gd name="connsiteX2" fmla="*/ 4526692 w 4526692"/>
              <a:gd name="connsiteY2" fmla="*/ 3914678 h 3914678"/>
              <a:gd name="connsiteX3" fmla="*/ 0 w 4526692"/>
              <a:gd name="connsiteY3" fmla="*/ 3914678 h 3914678"/>
              <a:gd name="connsiteX0" fmla="*/ 0 w 4526692"/>
              <a:gd name="connsiteY0" fmla="*/ 3914684 h 3914684"/>
              <a:gd name="connsiteX1" fmla="*/ 2275706 w 4526692"/>
              <a:gd name="connsiteY1" fmla="*/ 6 h 3914684"/>
              <a:gd name="connsiteX2" fmla="*/ 4526692 w 4526692"/>
              <a:gd name="connsiteY2" fmla="*/ 3914684 h 3914684"/>
              <a:gd name="connsiteX3" fmla="*/ 0 w 4526692"/>
              <a:gd name="connsiteY3" fmla="*/ 3914684 h 3914684"/>
              <a:gd name="connsiteX0" fmla="*/ 0 w 4605194"/>
              <a:gd name="connsiteY0" fmla="*/ 3914684 h 3917988"/>
              <a:gd name="connsiteX1" fmla="*/ 2275706 w 4605194"/>
              <a:gd name="connsiteY1" fmla="*/ 6 h 3917988"/>
              <a:gd name="connsiteX2" fmla="*/ 4526692 w 4605194"/>
              <a:gd name="connsiteY2" fmla="*/ 3914684 h 3917988"/>
              <a:gd name="connsiteX3" fmla="*/ 0 w 4605194"/>
              <a:gd name="connsiteY3" fmla="*/ 3914684 h 3917988"/>
              <a:gd name="connsiteX0" fmla="*/ 210648 w 4815842"/>
              <a:gd name="connsiteY0" fmla="*/ 3914683 h 3927512"/>
              <a:gd name="connsiteX1" fmla="*/ 2486354 w 4815842"/>
              <a:gd name="connsiteY1" fmla="*/ 5 h 3927512"/>
              <a:gd name="connsiteX2" fmla="*/ 4737340 w 4815842"/>
              <a:gd name="connsiteY2" fmla="*/ 3914683 h 3927512"/>
              <a:gd name="connsiteX3" fmla="*/ 210648 w 4815842"/>
              <a:gd name="connsiteY3" fmla="*/ 3914683 h 3927512"/>
              <a:gd name="connsiteX0" fmla="*/ 121299 w 4726493"/>
              <a:gd name="connsiteY0" fmla="*/ 3914683 h 4103070"/>
              <a:gd name="connsiteX1" fmla="*/ 2397005 w 4726493"/>
              <a:gd name="connsiteY1" fmla="*/ 5 h 4103070"/>
              <a:gd name="connsiteX2" fmla="*/ 4647991 w 4726493"/>
              <a:gd name="connsiteY2" fmla="*/ 3914683 h 4103070"/>
              <a:gd name="connsiteX3" fmla="*/ 121299 w 4726493"/>
              <a:gd name="connsiteY3" fmla="*/ 3914683 h 4103070"/>
              <a:gd name="connsiteX0" fmla="*/ 121299 w 4702311"/>
              <a:gd name="connsiteY0" fmla="*/ 3914683 h 4218768"/>
              <a:gd name="connsiteX1" fmla="*/ 2397005 w 4702311"/>
              <a:gd name="connsiteY1" fmla="*/ 5 h 4218768"/>
              <a:gd name="connsiteX2" fmla="*/ 4647991 w 4702311"/>
              <a:gd name="connsiteY2" fmla="*/ 3914683 h 4218768"/>
              <a:gd name="connsiteX3" fmla="*/ 121299 w 4702311"/>
              <a:gd name="connsiteY3" fmla="*/ 3914683 h 4218768"/>
              <a:gd name="connsiteX0" fmla="*/ 154819 w 4735831"/>
              <a:gd name="connsiteY0" fmla="*/ 3914683 h 4323052"/>
              <a:gd name="connsiteX1" fmla="*/ 2430525 w 4735831"/>
              <a:gd name="connsiteY1" fmla="*/ 5 h 4323052"/>
              <a:gd name="connsiteX2" fmla="*/ 4681511 w 4735831"/>
              <a:gd name="connsiteY2" fmla="*/ 3914683 h 4323052"/>
              <a:gd name="connsiteX3" fmla="*/ 154819 w 4735831"/>
              <a:gd name="connsiteY3" fmla="*/ 3914683 h 4323052"/>
              <a:gd name="connsiteX0" fmla="*/ 154819 w 4753708"/>
              <a:gd name="connsiteY0" fmla="*/ 3914683 h 4390733"/>
              <a:gd name="connsiteX1" fmla="*/ 2430525 w 4753708"/>
              <a:gd name="connsiteY1" fmla="*/ 5 h 4390733"/>
              <a:gd name="connsiteX2" fmla="*/ 4681511 w 4753708"/>
              <a:gd name="connsiteY2" fmla="*/ 3914683 h 4390733"/>
              <a:gd name="connsiteX3" fmla="*/ 154819 w 4753708"/>
              <a:gd name="connsiteY3" fmla="*/ 3914683 h 4390733"/>
              <a:gd name="connsiteX0" fmla="*/ 50633 w 4625027"/>
              <a:gd name="connsiteY0" fmla="*/ 3852900 h 4334511"/>
              <a:gd name="connsiteX1" fmla="*/ 2289272 w 4625027"/>
              <a:gd name="connsiteY1" fmla="*/ 6 h 4334511"/>
              <a:gd name="connsiteX2" fmla="*/ 4577325 w 4625027"/>
              <a:gd name="connsiteY2" fmla="*/ 3852900 h 4334511"/>
              <a:gd name="connsiteX3" fmla="*/ 50633 w 4625027"/>
              <a:gd name="connsiteY3" fmla="*/ 3852900 h 4334511"/>
            </a:gdLst>
            <a:ahLst/>
            <a:cxnLst>
              <a:cxn ang="0">
                <a:pos x="connsiteX0" y="connsiteY0"/>
              </a:cxn>
              <a:cxn ang="0">
                <a:pos x="connsiteX1" y="connsiteY1"/>
              </a:cxn>
              <a:cxn ang="0">
                <a:pos x="connsiteX2" y="connsiteY2"/>
              </a:cxn>
              <a:cxn ang="0">
                <a:pos x="connsiteX3" y="connsiteY3"/>
              </a:cxn>
            </a:cxnLst>
            <a:rect l="l" t="t" r="r" b="b"/>
            <a:pathLst>
              <a:path w="4625027" h="4334511">
                <a:moveTo>
                  <a:pt x="50633" y="3852900"/>
                </a:moveTo>
                <a:cubicBezTo>
                  <a:pt x="-330709" y="3210751"/>
                  <a:pt x="1543060" y="-4917"/>
                  <a:pt x="2289272" y="6"/>
                </a:cubicBezTo>
                <a:cubicBezTo>
                  <a:pt x="3035484" y="4929"/>
                  <a:pt x="4950432" y="3210751"/>
                  <a:pt x="4577325" y="3852900"/>
                </a:cubicBezTo>
                <a:cubicBezTo>
                  <a:pt x="4204219" y="4495049"/>
                  <a:pt x="431975" y="4495049"/>
                  <a:pt x="50633" y="3852900"/>
                </a:cubicBezTo>
                <a:close/>
              </a:path>
            </a:pathLst>
          </a:custGeom>
          <a:blipFill dpi="0" rotWithShape="0">
            <a:blip r:embed="rId10"/>
            <a:srcRect/>
            <a:stretch>
              <a:fillRect l="-32826" t="4238" r="-25103" b="188"/>
            </a:stretch>
          </a:blipFill>
          <a:ln w="444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rtl="1" eaLnBrk="1" hangingPunct="1"/>
            <a:endParaRPr lang="en-SA" dirty="0"/>
          </a:p>
        </p:txBody>
      </p:sp>
      <p:pic>
        <p:nvPicPr>
          <p:cNvPr id="14" name="Picture 2" descr="C:\Users\asada\Desktop\Ahmed\دينار\الصور\1.png">
            <a:extLst>
              <a:ext uri="{FF2B5EF4-FFF2-40B4-BE49-F238E27FC236}">
                <a16:creationId xmlns:a16="http://schemas.microsoft.com/office/drawing/2014/main" id="{943E7626-DA50-2ADD-6FD6-7B82EB31E3B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0800" y="857250"/>
            <a:ext cx="3171416" cy="451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a:extLst>
              <a:ext uri="{FF2B5EF4-FFF2-40B4-BE49-F238E27FC236}">
                <a16:creationId xmlns:a16="http://schemas.microsoft.com/office/drawing/2014/main" id="{80664D3A-39E2-C406-C1CB-4FB3C2E804AF}"/>
              </a:ext>
            </a:extLst>
          </p:cNvPr>
          <p:cNvSpPr txBox="1">
            <a:spLocks/>
          </p:cNvSpPr>
          <p:nvPr/>
        </p:nvSpPr>
        <p:spPr bwMode="auto">
          <a:xfrm>
            <a:off x="4192357" y="4844313"/>
            <a:ext cx="63246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ar-SA" sz="3200" b="1" dirty="0">
                <a:solidFill>
                  <a:schemeClr val="bg1"/>
                </a:solidFill>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دليل موظفي غرفة الشرقية</a:t>
            </a:r>
            <a:r>
              <a:rPr lang="en-US" sz="3200" b="1" dirty="0">
                <a:solidFill>
                  <a:schemeClr val="bg1"/>
                </a:solidFill>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 </a:t>
            </a:r>
            <a:br>
              <a:rPr lang="ar-SA" sz="3200" b="1" dirty="0">
                <a:solidFill>
                  <a:schemeClr val="bg1"/>
                </a:solidFill>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br>
            <a:endParaRPr lang="en-US" sz="3200" b="1" dirty="0">
              <a:solidFill>
                <a:schemeClr val="bg1"/>
              </a:solidFill>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6" name="Title 1">
            <a:extLst>
              <a:ext uri="{FF2B5EF4-FFF2-40B4-BE49-F238E27FC236}">
                <a16:creationId xmlns:a16="http://schemas.microsoft.com/office/drawing/2014/main" id="{978AA551-6DC9-DC6B-1EDD-1C528F15F9F5}"/>
              </a:ext>
            </a:extLst>
          </p:cNvPr>
          <p:cNvSpPr txBox="1">
            <a:spLocks/>
          </p:cNvSpPr>
          <p:nvPr/>
        </p:nvSpPr>
        <p:spPr>
          <a:xfrm>
            <a:off x="6341917" y="5398028"/>
            <a:ext cx="3352800" cy="685800"/>
          </a:xfrm>
          <a:prstGeom prst="rect">
            <a:avLst/>
          </a:prstGeom>
        </p:spPr>
        <p:txBody>
          <a:bodyPr anchor="ctr">
            <a:normAutofit/>
          </a:bodyPr>
          <a:lstStyle/>
          <a:p>
            <a:pPr algn="ctr" eaLnBrk="1" fontAlgn="auto" hangingPunct="1">
              <a:spcAft>
                <a:spcPts val="0"/>
              </a:spcAft>
              <a:defRPr/>
            </a:pPr>
            <a:r>
              <a:rPr lang="ar-SA" sz="2000" b="1" dirty="0">
                <a:solidFill>
                  <a:schemeClr val="bg1"/>
                </a:solidFill>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solidFill>
                <a:schemeClr val="bg1"/>
              </a:solidFill>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Tree>
    <p:extLst>
      <p:ext uri="{BB962C8B-B14F-4D97-AF65-F5344CB8AC3E}">
        <p14:creationId xmlns:p14="http://schemas.microsoft.com/office/powerpoint/2010/main" val="2177792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7" descr="2">
            <a:extLst>
              <a:ext uri="{FF2B5EF4-FFF2-40B4-BE49-F238E27FC236}">
                <a16:creationId xmlns:a16="http://schemas.microsoft.com/office/drawing/2014/main" id="{1A0FE975-BE2C-4843-A486-832D2413D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83D882B8-FC16-492B-AA95-0AA5B2C00023}"/>
              </a:ext>
            </a:extLst>
          </p:cNvPr>
          <p:cNvSpPr txBox="1">
            <a:spLocks/>
          </p:cNvSpPr>
          <p:nvPr/>
        </p:nvSpPr>
        <p:spPr>
          <a:xfrm>
            <a:off x="-15240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pic>
        <p:nvPicPr>
          <p:cNvPr id="21509" name="Picture 2" descr="C:\Documents and Settings\asada\Desktop\خطة الموارد البشرية\دينار\الصور\22.png">
            <a:extLst>
              <a:ext uri="{FF2B5EF4-FFF2-40B4-BE49-F238E27FC236}">
                <a16:creationId xmlns:a16="http://schemas.microsoft.com/office/drawing/2014/main" id="{2434E1F1-3A26-4E24-A79E-7D6DFFF802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304" t="8128" r="3271" b="16496"/>
          <a:stretch>
            <a:fillRect/>
          </a:stretch>
        </p:blipFill>
        <p:spPr bwMode="auto">
          <a:xfrm>
            <a:off x="6840538" y="1600200"/>
            <a:ext cx="23034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a:extLst>
              <a:ext uri="{FF2B5EF4-FFF2-40B4-BE49-F238E27FC236}">
                <a16:creationId xmlns:a16="http://schemas.microsoft.com/office/drawing/2014/main" id="{D541F4C0-80DD-4905-85C0-517E6E1BB28A}"/>
              </a:ext>
            </a:extLst>
          </p:cNvPr>
          <p:cNvSpPr txBox="1">
            <a:spLocks/>
          </p:cNvSpPr>
          <p:nvPr/>
        </p:nvSpPr>
        <p:spPr>
          <a:xfrm>
            <a:off x="5181600" y="1447800"/>
            <a:ext cx="2133600" cy="533400"/>
          </a:xfrm>
          <a:prstGeom prst="rect">
            <a:avLst/>
          </a:prstGeom>
        </p:spPr>
        <p:txBody>
          <a:bodyPr anchor="ctr">
            <a:normAutofit/>
          </a:bodyPr>
          <a:lstStyle/>
          <a:p>
            <a:pPr algn="ctr" eaLnBrk="1" fontAlgn="auto" hangingPunct="1">
              <a:spcAft>
                <a:spcPts val="0"/>
              </a:spcAft>
              <a:defRPr/>
            </a:pPr>
            <a:r>
              <a:rPr lang="ar-SA" sz="2500" dirty="0">
                <a:solidFill>
                  <a:srgbClr val="C00000"/>
                </a:solidFill>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نصائح عامة</a:t>
            </a:r>
            <a:endParaRPr lang="en-US" sz="2500" dirty="0">
              <a:solidFill>
                <a:srgbClr val="C00000"/>
              </a:solidFill>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21511" name="Title 1">
            <a:extLst>
              <a:ext uri="{FF2B5EF4-FFF2-40B4-BE49-F238E27FC236}">
                <a16:creationId xmlns:a16="http://schemas.microsoft.com/office/drawing/2014/main" id="{67139F5E-B536-4218-87CF-FFCCE44F8F55}"/>
              </a:ext>
            </a:extLst>
          </p:cNvPr>
          <p:cNvSpPr txBox="1">
            <a:spLocks/>
          </p:cNvSpPr>
          <p:nvPr/>
        </p:nvSpPr>
        <p:spPr bwMode="auto">
          <a:xfrm>
            <a:off x="228600" y="3505200"/>
            <a:ext cx="6629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rtl="1" eaLnBrk="1" hangingPunct="1">
              <a:spcBef>
                <a:spcPct val="0"/>
              </a:spcBef>
            </a:pPr>
            <a:endParaRPr lang="ar-SA" altLang="ar-SA" sz="4200">
              <a:latin typeface="Hawyia  Chamber" pitchFamily="18" charset="-78"/>
              <a:cs typeface="Hawyia  Chamber" pitchFamily="18" charset="-78"/>
            </a:endParaRPr>
          </a:p>
        </p:txBody>
      </p:sp>
      <p:graphicFrame>
        <p:nvGraphicFramePr>
          <p:cNvPr id="22" name="Table 21">
            <a:extLst>
              <a:ext uri="{FF2B5EF4-FFF2-40B4-BE49-F238E27FC236}">
                <a16:creationId xmlns:a16="http://schemas.microsoft.com/office/drawing/2014/main" id="{6442EF88-DD93-4F24-AE83-7598038B9E2C}"/>
              </a:ext>
            </a:extLst>
          </p:cNvPr>
          <p:cNvGraphicFramePr>
            <a:graphicFrameLocks noGrp="1"/>
          </p:cNvGraphicFramePr>
          <p:nvPr>
            <p:extLst>
              <p:ext uri="{D42A27DB-BD31-4B8C-83A1-F6EECF244321}">
                <p14:modId xmlns:p14="http://schemas.microsoft.com/office/powerpoint/2010/main" val="4285053655"/>
              </p:ext>
            </p:extLst>
          </p:nvPr>
        </p:nvGraphicFramePr>
        <p:xfrm>
          <a:off x="152400" y="2001838"/>
          <a:ext cx="6781800" cy="4094170"/>
        </p:xfrm>
        <a:graphic>
          <a:graphicData uri="http://schemas.openxmlformats.org/drawingml/2006/table">
            <a:tbl>
              <a:tblPr firstRow="1" bandRow="1">
                <a:tableStyleId>{5C22544A-7EE6-4342-B048-85BDC9FD1C3A}</a:tableStyleId>
              </a:tblPr>
              <a:tblGrid>
                <a:gridCol w="6781800">
                  <a:extLst>
                    <a:ext uri="{9D8B030D-6E8A-4147-A177-3AD203B41FA5}">
                      <a16:colId xmlns:a16="http://schemas.microsoft.com/office/drawing/2014/main" val="20000"/>
                    </a:ext>
                  </a:extLst>
                </a:gridCol>
              </a:tblGrid>
              <a:tr h="1005796">
                <a:tc>
                  <a:txBody>
                    <a:bodyPr/>
                    <a:lstStyle/>
                    <a:p>
                      <a:pPr algn="just" rtl="1"/>
                      <a:r>
                        <a:rPr lang="ar-SA" sz="1500" b="1" kern="1200" noProof="0" dirty="0">
                          <a:solidFill>
                            <a:schemeClr val="tx1"/>
                          </a:solidFill>
                          <a:latin typeface="Sakkal Majalla" panose="02000000000000000000" pitchFamily="2" charset="-78"/>
                          <a:ea typeface="Hawyia  Chamber" pitchFamily="18" charset="-78"/>
                          <a:cs typeface="Sakkal Majalla" panose="02000000000000000000" pitchFamily="2" charset="-78"/>
                        </a:rPr>
                        <a:t>موظفنا العزيز </a:t>
                      </a:r>
                    </a:p>
                    <a:p>
                      <a:pPr algn="just" rtl="1"/>
                      <a:endParaRPr lang="ar-SA" sz="1500" b="0" kern="1200" noProof="0" dirty="0">
                        <a:solidFill>
                          <a:schemeClr val="tx1"/>
                        </a:solidFill>
                        <a:latin typeface="Sakkal Majalla" panose="02000000000000000000" pitchFamily="2" charset="-78"/>
                        <a:ea typeface="Hawyia  Chamber" pitchFamily="18" charset="-78"/>
                        <a:cs typeface="Sakkal Majalla" panose="02000000000000000000" pitchFamily="2" charset="-78"/>
                      </a:endParaRPr>
                    </a:p>
                    <a:p>
                      <a:pPr algn="r" rtl="1"/>
                      <a:r>
                        <a:rPr lang="ar-SA" sz="1500" b="0" kern="1200" noProof="0" dirty="0">
                          <a:solidFill>
                            <a:schemeClr val="tx1"/>
                          </a:solidFill>
                          <a:latin typeface="Sakkal Majalla" panose="02000000000000000000" pitchFamily="2" charset="-78"/>
                          <a:ea typeface="Hawyia  Chamber" pitchFamily="18" charset="-78"/>
                          <a:cs typeface="Sakkal Majalla" panose="02000000000000000000" pitchFamily="2" charset="-78"/>
                        </a:rPr>
                        <a:t>تأكد من استلامك لكافة</a:t>
                      </a:r>
                      <a:r>
                        <a:rPr lang="ar-SA" sz="1500" b="0" kern="1200" baseline="0" noProof="0" dirty="0">
                          <a:solidFill>
                            <a:schemeClr val="tx1"/>
                          </a:solidFill>
                          <a:latin typeface="Sakkal Majalla" panose="02000000000000000000" pitchFamily="2" charset="-78"/>
                          <a:ea typeface="Hawyia  Chamber" pitchFamily="18" charset="-78"/>
                          <a:cs typeface="Sakkal Majalla" panose="02000000000000000000" pitchFamily="2" charset="-78"/>
                        </a:rPr>
                        <a:t> </a:t>
                      </a:r>
                      <a:r>
                        <a:rPr lang="ar-SA" sz="1500" b="0" kern="1200" noProof="0" dirty="0">
                          <a:solidFill>
                            <a:schemeClr val="tx1"/>
                          </a:solidFill>
                          <a:latin typeface="Sakkal Majalla" panose="02000000000000000000" pitchFamily="2" charset="-78"/>
                          <a:ea typeface="Hawyia  Chamber" pitchFamily="18" charset="-78"/>
                          <a:cs typeface="Sakkal Majalla" panose="02000000000000000000" pitchFamily="2" charset="-78"/>
                        </a:rPr>
                        <a:t>المتعلقات الخاصة بك من بطاقة تعريف الموظف و بطاقات التأمين الطبي لك و لأفراد عائلتك و</a:t>
                      </a:r>
                      <a:r>
                        <a:rPr lang="ar-SA" sz="1500" b="0" kern="1200" baseline="0" noProof="0" dirty="0">
                          <a:solidFill>
                            <a:schemeClr val="tx1"/>
                          </a:solidFill>
                          <a:latin typeface="Sakkal Majalla" panose="02000000000000000000" pitchFamily="2" charset="-78"/>
                          <a:ea typeface="Hawyia  Chamber" pitchFamily="18" charset="-78"/>
                          <a:cs typeface="Sakkal Majalla" panose="02000000000000000000" pitchFamily="2" charset="-78"/>
                        </a:rPr>
                        <a:t> الملصق الخاص بالمركبة </a:t>
                      </a:r>
                      <a:endParaRPr lang="en-US" sz="1500" b="0" kern="1200" noProof="0" dirty="0">
                        <a:solidFill>
                          <a:schemeClr val="tx1"/>
                        </a:solidFill>
                        <a:latin typeface="Sakkal Majalla" panose="02000000000000000000" pitchFamily="2" charset="-78"/>
                        <a:ea typeface="Hawyia  Chamber" pitchFamily="18" charset="-78"/>
                        <a:cs typeface="Sakkal Majalla" panose="02000000000000000000" pitchFamily="2" charset="-78"/>
                      </a:endParaRPr>
                    </a:p>
                  </a:txBody>
                  <a:tcPr marT="45700" marB="45700">
                    <a:solidFill>
                      <a:schemeClr val="bg1"/>
                    </a:solidFill>
                  </a:tcPr>
                </a:tc>
                <a:extLst>
                  <a:ext uri="{0D108BD9-81ED-4DB2-BD59-A6C34878D82A}">
                    <a16:rowId xmlns:a16="http://schemas.microsoft.com/office/drawing/2014/main" val="10000"/>
                  </a:ext>
                </a:extLst>
              </a:tr>
              <a:tr h="77719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500" b="0" noProof="0" dirty="0">
                          <a:solidFill>
                            <a:schemeClr val="tx1"/>
                          </a:solidFill>
                          <a:latin typeface="Sakkal Majalla" panose="02000000000000000000" pitchFamily="2" charset="-78"/>
                          <a:ea typeface="Hawyia  Chamber" pitchFamily="18" charset="-78"/>
                          <a:cs typeface="Sakkal Majalla" panose="02000000000000000000" pitchFamily="2" charset="-78"/>
                        </a:rPr>
                        <a:t>بطاقة وضع العمل التعريفية بصورة مستمرة اثناء ساعات العمل الرسمية او في حال تواجدك بمرافق </a:t>
                      </a:r>
                      <a:r>
                        <a:rPr lang="ar-SA" sz="1500" b="0" dirty="0">
                          <a:solidFill>
                            <a:schemeClr val="tx1"/>
                          </a:solidFill>
                          <a:latin typeface="Sakkal Majalla" panose="02000000000000000000" pitchFamily="2" charset="-78"/>
                          <a:ea typeface="Hawyia  Chamber" pitchFamily="18" charset="-78"/>
                          <a:cs typeface="Sakkal Majalla" panose="02000000000000000000" pitchFamily="2" charset="-78"/>
                        </a:rPr>
                        <a:t>لغرفة او تمثيلها خارجيا </a:t>
                      </a:r>
                      <a:r>
                        <a:rPr lang="ar-SA" sz="1500" b="0" baseline="0" dirty="0">
                          <a:solidFill>
                            <a:schemeClr val="tx1"/>
                          </a:solidFill>
                          <a:latin typeface="Sakkal Majalla" panose="02000000000000000000" pitchFamily="2" charset="-78"/>
                          <a:ea typeface="Hawyia  Chamber" pitchFamily="18" charset="-78"/>
                          <a:cs typeface="Sakkal Majalla" panose="02000000000000000000" pitchFamily="2" charset="-78"/>
                        </a:rPr>
                        <a:t>مع التأكد من تاريخ صلاحية البطاقة و </a:t>
                      </a:r>
                      <a:r>
                        <a:rPr lang="ar-SA" sz="1500" b="0" kern="1200" noProof="0" dirty="0">
                          <a:solidFill>
                            <a:schemeClr val="tx1"/>
                          </a:solidFill>
                          <a:latin typeface="Sakkal Majalla" panose="02000000000000000000" pitchFamily="2" charset="-78"/>
                          <a:ea typeface="Hawyia  Chamber" pitchFamily="18" charset="-78"/>
                          <a:cs typeface="Sakkal Majalla" panose="02000000000000000000" pitchFamily="2" charset="-78"/>
                        </a:rPr>
                        <a:t>سرعة</a:t>
                      </a:r>
                      <a:r>
                        <a:rPr lang="ar-SA" sz="1500" b="0" kern="1200" baseline="0" noProof="0" dirty="0">
                          <a:solidFill>
                            <a:schemeClr val="tx1"/>
                          </a:solidFill>
                          <a:latin typeface="Sakkal Majalla" panose="02000000000000000000" pitchFamily="2" charset="-78"/>
                          <a:ea typeface="Hawyia  Chamber" pitchFamily="18" charset="-78"/>
                          <a:cs typeface="Sakkal Majalla" panose="02000000000000000000" pitchFamily="2" charset="-78"/>
                        </a:rPr>
                        <a:t> الإبلاغ في حال فقدان او تلف البطاقة </a:t>
                      </a:r>
                      <a:endParaRPr lang="en-US" sz="1500" b="0" kern="1200" noProof="0" dirty="0">
                        <a:solidFill>
                          <a:schemeClr val="tx1"/>
                        </a:solidFill>
                        <a:latin typeface="Sakkal Majalla" panose="02000000000000000000" pitchFamily="2" charset="-78"/>
                        <a:ea typeface="Hawyia  Chamber" pitchFamily="18" charset="-78"/>
                        <a:cs typeface="Sakkal Majalla" panose="02000000000000000000" pitchFamily="2" charset="-78"/>
                      </a:endParaRPr>
                    </a:p>
                  </a:txBody>
                  <a:tcPr marT="45700" marB="45700">
                    <a:solidFill>
                      <a:schemeClr val="bg1"/>
                    </a:solidFill>
                  </a:tcPr>
                </a:tc>
                <a:extLst>
                  <a:ext uri="{0D108BD9-81ED-4DB2-BD59-A6C34878D82A}">
                    <a16:rowId xmlns:a16="http://schemas.microsoft.com/office/drawing/2014/main" val="10001"/>
                  </a:ext>
                </a:extLst>
              </a:tr>
              <a:tr h="31999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500" b="0" kern="1200" noProof="0" dirty="0">
                          <a:solidFill>
                            <a:schemeClr val="tx1"/>
                          </a:solidFill>
                          <a:latin typeface="Sakkal Majalla" panose="02000000000000000000" pitchFamily="2" charset="-78"/>
                          <a:ea typeface="Hawyia  Chamber" pitchFamily="18" charset="-78"/>
                          <a:cs typeface="Sakkal Majalla" panose="02000000000000000000" pitchFamily="2" charset="-78"/>
                        </a:rPr>
                        <a:t>الالتزام</a:t>
                      </a:r>
                      <a:r>
                        <a:rPr lang="ar-SA" sz="1500" b="0" kern="1200" baseline="0" noProof="0" dirty="0">
                          <a:solidFill>
                            <a:schemeClr val="tx1"/>
                          </a:solidFill>
                          <a:latin typeface="Sakkal Majalla" panose="02000000000000000000" pitchFamily="2" charset="-78"/>
                          <a:ea typeface="Hawyia  Chamber" pitchFamily="18" charset="-78"/>
                          <a:cs typeface="Sakkal Majalla" panose="02000000000000000000" pitchFamily="2" charset="-78"/>
                        </a:rPr>
                        <a:t> بساعات العمل و تسجيل الحضور و الانصراف بالساعة الميقاتيه</a:t>
                      </a:r>
                      <a:endParaRPr lang="en-US" sz="1500" b="0" kern="1200" noProof="0" dirty="0">
                        <a:solidFill>
                          <a:schemeClr val="tx1"/>
                        </a:solidFill>
                        <a:latin typeface="Sakkal Majalla" panose="02000000000000000000" pitchFamily="2" charset="-78"/>
                        <a:ea typeface="Hawyia  Chamber" pitchFamily="18" charset="-78"/>
                        <a:cs typeface="Sakkal Majalla" panose="02000000000000000000" pitchFamily="2" charset="-78"/>
                      </a:endParaRPr>
                    </a:p>
                  </a:txBody>
                  <a:tcPr marT="45700" marB="45700">
                    <a:solidFill>
                      <a:schemeClr val="bg1"/>
                    </a:solidFill>
                  </a:tcPr>
                </a:tc>
                <a:extLst>
                  <a:ext uri="{0D108BD9-81ED-4DB2-BD59-A6C34878D82A}">
                    <a16:rowId xmlns:a16="http://schemas.microsoft.com/office/drawing/2014/main" val="10002"/>
                  </a:ext>
                </a:extLst>
              </a:tr>
              <a:tr h="548593">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500" b="0" kern="1200" noProof="0" dirty="0">
                          <a:solidFill>
                            <a:schemeClr val="tx1"/>
                          </a:solidFill>
                          <a:latin typeface="Sakkal Majalla" panose="02000000000000000000" pitchFamily="2" charset="-78"/>
                          <a:ea typeface="Hawyia  Chamber" pitchFamily="18" charset="-78"/>
                          <a:cs typeface="Sakkal Majalla" panose="02000000000000000000" pitchFamily="2" charset="-78"/>
                        </a:rPr>
                        <a:t>طريقة الحديث و المظهر الخارجي من اهم العوامل الأساسية لعكس صورة إيجابية عن الغرفة و موظفيها </a:t>
                      </a:r>
                      <a:endParaRPr lang="en-US" sz="1500" b="0" kern="1200" noProof="0" dirty="0">
                        <a:solidFill>
                          <a:schemeClr val="tx1"/>
                        </a:solidFill>
                        <a:latin typeface="Sakkal Majalla" panose="02000000000000000000" pitchFamily="2" charset="-78"/>
                        <a:ea typeface="Hawyia  Chamber" pitchFamily="18" charset="-78"/>
                        <a:cs typeface="Sakkal Majalla" panose="02000000000000000000" pitchFamily="2" charset="-78"/>
                      </a:endParaRPr>
                    </a:p>
                  </a:txBody>
                  <a:tcPr marT="45700" marB="45700">
                    <a:solidFill>
                      <a:schemeClr val="bg1"/>
                    </a:solidFill>
                  </a:tcPr>
                </a:tc>
                <a:extLst>
                  <a:ext uri="{0D108BD9-81ED-4DB2-BD59-A6C34878D82A}">
                    <a16:rowId xmlns:a16="http://schemas.microsoft.com/office/drawing/2014/main" val="10003"/>
                  </a:ext>
                </a:extLst>
              </a:tr>
              <a:tr h="100578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500" b="0" kern="1200" dirty="0">
                          <a:solidFill>
                            <a:schemeClr val="tx1"/>
                          </a:solidFill>
                          <a:latin typeface="Sakkal Majalla" panose="02000000000000000000" pitchFamily="2" charset="-78"/>
                          <a:ea typeface="Hawyia  Chamber" pitchFamily="18" charset="-78"/>
                          <a:cs typeface="Sakkal Majalla" panose="02000000000000000000" pitchFamily="2" charset="-78"/>
                        </a:rPr>
                        <a:t>التزامك و حرصك على تحديث بياناتك ومعلوماتك الشخصية و أرقام الهواتف و العنوان الوطني من خلال صلاحية الخدمات الذاتية بنظـــــــــــام الأوراكـــــــل يساعــــــد إدارة الموارد البشرية على تحـــــــديث معلومات الموظف المستخدمة في الحالات الطارئة و المراسلات.</a:t>
                      </a:r>
                      <a:endParaRPr lang="en-US" sz="1500" b="0" kern="1200" noProof="0" dirty="0">
                        <a:solidFill>
                          <a:schemeClr val="tx1"/>
                        </a:solidFill>
                        <a:latin typeface="Sakkal Majalla" panose="02000000000000000000" pitchFamily="2" charset="-78"/>
                        <a:ea typeface="Hawyia  Chamber" pitchFamily="18" charset="-78"/>
                        <a:cs typeface="Sakkal Majalla" panose="02000000000000000000" pitchFamily="2" charset="-78"/>
                      </a:endParaRPr>
                    </a:p>
                  </a:txBody>
                  <a:tcPr marT="45700" marB="45700">
                    <a:solidFill>
                      <a:schemeClr val="bg1"/>
                    </a:solidFill>
                  </a:tcPr>
                </a:tc>
                <a:extLst>
                  <a:ext uri="{0D108BD9-81ED-4DB2-BD59-A6C34878D82A}">
                    <a16:rowId xmlns:a16="http://schemas.microsoft.com/office/drawing/2014/main" val="10004"/>
                  </a:ext>
                </a:extLst>
              </a:tr>
              <a:tr h="319999">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lang="en-US" sz="1500" b="0" kern="1200" noProof="0" dirty="0">
                        <a:solidFill>
                          <a:schemeClr val="tx1"/>
                        </a:solidFill>
                        <a:latin typeface="Sakkal Majalla" panose="02000000000000000000" pitchFamily="2" charset="-78"/>
                        <a:ea typeface="Hawyia  Chamber" pitchFamily="18" charset="-78"/>
                        <a:cs typeface="Sakkal Majalla" panose="02000000000000000000" pitchFamily="2" charset="-78"/>
                      </a:endParaRPr>
                    </a:p>
                  </a:txBody>
                  <a:tcPr marT="45700" marB="45700">
                    <a:solidFill>
                      <a:schemeClr val="bg1"/>
                    </a:solidFill>
                  </a:tcPr>
                </a:tc>
                <a:extLst>
                  <a:ext uri="{0D108BD9-81ED-4DB2-BD59-A6C34878D82A}">
                    <a16:rowId xmlns:a16="http://schemas.microsoft.com/office/drawing/2014/main" val="10005"/>
                  </a:ext>
                </a:extLst>
              </a:tr>
              <a:tr h="0">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lang="en-US" sz="100" b="0" kern="1200" noProof="0" dirty="0">
                        <a:solidFill>
                          <a:schemeClr val="tx1"/>
                        </a:solidFill>
                        <a:latin typeface="Sakkal Majalla" panose="02000000000000000000" pitchFamily="2" charset="-78"/>
                        <a:ea typeface="Hawyia  Chamber" pitchFamily="18" charset="-78"/>
                        <a:cs typeface="Sakkal Majalla" panose="02000000000000000000" pitchFamily="2" charset="-78"/>
                      </a:endParaRPr>
                    </a:p>
                  </a:txBody>
                  <a:tcPr marT="45700" marB="45700">
                    <a:solidFill>
                      <a:schemeClr val="bg1"/>
                    </a:solidFill>
                  </a:tcPr>
                </a:tc>
                <a:extLst>
                  <a:ext uri="{0D108BD9-81ED-4DB2-BD59-A6C34878D82A}">
                    <a16:rowId xmlns:a16="http://schemas.microsoft.com/office/drawing/2014/main" val="10006"/>
                  </a:ext>
                </a:extLst>
              </a:tr>
            </a:tbl>
          </a:graphicData>
        </a:graphic>
      </p:graphicFrame>
      <p:sp>
        <p:nvSpPr>
          <p:cNvPr id="11" name="Rounded Rectangle 10">
            <a:hlinkClick r:id="rId5" action="ppaction://hlinksldjump"/>
            <a:extLst>
              <a:ext uri="{FF2B5EF4-FFF2-40B4-BE49-F238E27FC236}">
                <a16:creationId xmlns:a16="http://schemas.microsoft.com/office/drawing/2014/main" id="{FB7CC5E8-3F11-415D-A494-D8CF1222F6BF}"/>
              </a:ext>
            </a:extLst>
          </p:cNvPr>
          <p:cNvSpPr/>
          <p:nvPr/>
        </p:nvSpPr>
        <p:spPr>
          <a:xfrm>
            <a:off x="7886700" y="65532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15" name="Rectangle 14">
            <a:extLst>
              <a:ext uri="{FF2B5EF4-FFF2-40B4-BE49-F238E27FC236}">
                <a16:creationId xmlns:a16="http://schemas.microsoft.com/office/drawing/2014/main" id="{343738E4-5006-4428-82ED-B000BDE96B5E}"/>
              </a:ext>
            </a:extLst>
          </p:cNvPr>
          <p:cNvSpPr/>
          <p:nvPr/>
        </p:nvSpPr>
        <p:spPr>
          <a:xfrm>
            <a:off x="21771" y="6505568"/>
            <a:ext cx="7750630"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7" descr="2">
            <a:extLst>
              <a:ext uri="{FF2B5EF4-FFF2-40B4-BE49-F238E27FC236}">
                <a16:creationId xmlns:a16="http://schemas.microsoft.com/office/drawing/2014/main" id="{63C4DE18-E2CE-40AD-86B8-0642233092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7C857DC5-F266-47CF-B874-5B720C2D5A39}"/>
              </a:ext>
            </a:extLst>
          </p:cNvPr>
          <p:cNvSpPr txBox="1">
            <a:spLocks/>
          </p:cNvSpPr>
          <p:nvPr/>
        </p:nvSpPr>
        <p:spPr>
          <a:xfrm>
            <a:off x="-152400" y="56388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5" name="Title 1">
            <a:extLst>
              <a:ext uri="{FF2B5EF4-FFF2-40B4-BE49-F238E27FC236}">
                <a16:creationId xmlns:a16="http://schemas.microsoft.com/office/drawing/2014/main" id="{4B30FAF1-164A-4C48-8A5F-8FD63F53403B}"/>
              </a:ext>
            </a:extLst>
          </p:cNvPr>
          <p:cNvSpPr txBox="1">
            <a:spLocks/>
          </p:cNvSpPr>
          <p:nvPr/>
        </p:nvSpPr>
        <p:spPr>
          <a:xfrm>
            <a:off x="1752600" y="1219199"/>
            <a:ext cx="5867400" cy="1095767"/>
          </a:xfrm>
          <a:prstGeom prst="rect">
            <a:avLst/>
          </a:prstGeom>
        </p:spPr>
        <p:txBody>
          <a:bodyPr anchor="ctr">
            <a:noAutofit/>
          </a:bodyPr>
          <a:lstStyle/>
          <a:p>
            <a:pPr algn="ctr" eaLnBrk="1" fontAlgn="auto" hangingPunct="1">
              <a:spcAft>
                <a:spcPts val="0"/>
              </a:spcAft>
              <a:defRPr/>
            </a:pPr>
            <a:r>
              <a:rPr lang="ar-SA" sz="24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ساعات العمل الرسمية و بطاقة العمل التعريفية </a:t>
            </a:r>
            <a:endParaRPr lang="en-US" sz="24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4342" name="TextBox 12">
            <a:extLst>
              <a:ext uri="{FF2B5EF4-FFF2-40B4-BE49-F238E27FC236}">
                <a16:creationId xmlns:a16="http://schemas.microsoft.com/office/drawing/2014/main" id="{94E7B83D-9E66-4C3B-90AC-C7B30E13FC82}"/>
              </a:ext>
            </a:extLst>
          </p:cNvPr>
          <p:cNvSpPr txBox="1">
            <a:spLocks noChangeArrowheads="1"/>
          </p:cNvSpPr>
          <p:nvPr/>
        </p:nvSpPr>
        <p:spPr bwMode="auto">
          <a:xfrm>
            <a:off x="342900" y="2495935"/>
            <a:ext cx="84582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rtl="1" eaLnBrk="1" hangingPunct="1">
              <a:spcBef>
                <a:spcPct val="0"/>
              </a:spcBef>
              <a:buFontTx/>
              <a:buNone/>
              <a:defRPr/>
            </a:pPr>
            <a:r>
              <a:rPr lang="ar-SA" altLang="ar-SA" sz="2000" dirty="0">
                <a:latin typeface="Sakkal Majalla" panose="02000000000000000000" pitchFamily="2" charset="-78"/>
                <a:cs typeface="Sakkal Majalla" panose="02000000000000000000" pitchFamily="2" charset="-78"/>
              </a:rPr>
              <a:t>تبدأ ساعات العمل الرسمية لكافة موظفي غرفة الشرقية من الساعة 7:30 صباحا و حتى الساعة 2:30 مساءا من الأحد الى الخميس ماعدا موظفي إدارة المشتركين و الفروع فيتم تحديد طبيعة عملهم حسب الجدول المعد من قبل الإدارة اما بالنسبة لشهر رمضان المبارك فتبدأ ساعات العمل من الساعة 10 صباحا و حتى 3 ظهرا </a:t>
            </a:r>
          </a:p>
          <a:p>
            <a:pPr algn="just" rtl="1" eaLnBrk="1" hangingPunct="1">
              <a:spcBef>
                <a:spcPct val="0"/>
              </a:spcBef>
              <a:buFontTx/>
              <a:buNone/>
              <a:defRPr/>
            </a:pPr>
            <a:r>
              <a:rPr lang="ar-SA" altLang="ar-SA" sz="2000" dirty="0">
                <a:latin typeface="Sakkal Majalla" panose="02000000000000000000" pitchFamily="2" charset="-78"/>
                <a:cs typeface="Sakkal Majalla" panose="02000000000000000000" pitchFamily="2" charset="-78"/>
              </a:rPr>
              <a:t>في حال التأخير او الانصراف المبكر فأنه سيتم ارسال رسالة الكترونية من خلال النظام لمعالجة التأخير وإعطاء فترة سماح لمدة 7 ايام فقط لعالجتها بالنظام وفي حال عدم المعالجة فسيتم تحويلها الى قسم الرواتب لاتخاذ الإجراء اللازم ولمعرفة الية المعالجة امل اتباع الخطوات </a:t>
            </a:r>
            <a:r>
              <a:rPr lang="ar-SA" altLang="ar-SA" sz="2000" dirty="0">
                <a:latin typeface="Sakkal Majalla" panose="02000000000000000000" pitchFamily="2" charset="-78"/>
                <a:cs typeface="Sakkal Majalla" panose="02000000000000000000" pitchFamily="2" charset="-78"/>
                <a:hlinkClick r:id="rId3" action="ppaction://hlinksldjump"/>
              </a:rPr>
              <a:t>التالية</a:t>
            </a:r>
            <a:endParaRPr lang="ar-SA" altLang="ar-SA" sz="2000" dirty="0">
              <a:latin typeface="Sakkal Majalla" panose="02000000000000000000" pitchFamily="2" charset="-78"/>
              <a:cs typeface="Sakkal Majalla" panose="02000000000000000000" pitchFamily="2" charset="-78"/>
            </a:endParaRPr>
          </a:p>
          <a:p>
            <a:pPr algn="just" rtl="1" eaLnBrk="1" hangingPunct="1">
              <a:spcBef>
                <a:spcPct val="0"/>
              </a:spcBef>
              <a:buFontTx/>
              <a:buNone/>
              <a:defRPr/>
            </a:pPr>
            <a:r>
              <a:rPr lang="ar-SA" altLang="ar-SA" sz="2000" dirty="0">
                <a:latin typeface="Sakkal Majalla" panose="02000000000000000000" pitchFamily="2" charset="-78"/>
                <a:cs typeface="Sakkal Majalla" panose="02000000000000000000" pitchFamily="2" charset="-78"/>
              </a:rPr>
              <a:t>تتوقع الغرفة من جميع موظفيها ابراز بطاقة إثبات الشخصية الممنوحة لهم من الغرفة بمكان ظاهر من الهندام طيلة تواجدهم في مرافق الغرفة والمحافظة عليها من الضياع أو التلف وعند تلف أو فقدان البطاقة يجب إبلاغ إدارة الموارد البشرية فورا </a:t>
            </a:r>
          </a:p>
          <a:p>
            <a:pPr algn="just" rtl="1" eaLnBrk="1" hangingPunct="1">
              <a:spcBef>
                <a:spcPct val="0"/>
              </a:spcBef>
              <a:buFontTx/>
              <a:buNone/>
              <a:defRPr/>
            </a:pPr>
            <a:r>
              <a:rPr lang="ar-YE" altLang="ar-SA" sz="2000" dirty="0">
                <a:latin typeface="Sakkal Majalla" panose="02000000000000000000" pitchFamily="2" charset="-78"/>
                <a:cs typeface="Sakkal Majalla" panose="02000000000000000000" pitchFamily="2" charset="-78"/>
              </a:rPr>
              <a:t> </a:t>
            </a:r>
            <a:endParaRPr lang="ar-SA" altLang="ar-SA" sz="2000" dirty="0">
              <a:latin typeface="Sakkal Majalla" panose="02000000000000000000" pitchFamily="2" charset="-78"/>
              <a:cs typeface="Sakkal Majalla" panose="02000000000000000000" pitchFamily="2" charset="-78"/>
            </a:endParaRPr>
          </a:p>
          <a:p>
            <a:pPr algn="just" rtl="1" eaLnBrk="1" hangingPunct="1">
              <a:spcBef>
                <a:spcPct val="0"/>
              </a:spcBef>
              <a:buFontTx/>
              <a:buNone/>
              <a:defRPr/>
            </a:pPr>
            <a:endParaRPr lang="ar-YE" altLang="ar-SA" sz="2000" dirty="0">
              <a:latin typeface="Sakkal Majalla" panose="02000000000000000000" pitchFamily="2" charset="-78"/>
              <a:cs typeface="Sakkal Majalla" panose="02000000000000000000" pitchFamily="2" charset="-78"/>
            </a:endParaRPr>
          </a:p>
        </p:txBody>
      </p:sp>
      <p:sp>
        <p:nvSpPr>
          <p:cNvPr id="8" name="Rounded Rectangle 7">
            <a:hlinkClick r:id="rId4" action="ppaction://hlinksldjump"/>
            <a:extLst>
              <a:ext uri="{FF2B5EF4-FFF2-40B4-BE49-F238E27FC236}">
                <a16:creationId xmlns:a16="http://schemas.microsoft.com/office/drawing/2014/main" id="{3B82E3AA-C719-4F94-B6F5-83349CDCAF4E}"/>
              </a:ext>
            </a:extLst>
          </p:cNvPr>
          <p:cNvSpPr/>
          <p:nvPr/>
        </p:nvSpPr>
        <p:spPr>
          <a:xfrm>
            <a:off x="7899763" y="6560545"/>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11" name="Rectangle 10">
            <a:extLst>
              <a:ext uri="{FF2B5EF4-FFF2-40B4-BE49-F238E27FC236}">
                <a16:creationId xmlns:a16="http://schemas.microsoft.com/office/drawing/2014/main" id="{343738E4-5006-4428-82ED-B000BDE96B5E}"/>
              </a:ext>
            </a:extLst>
          </p:cNvPr>
          <p:cNvSpPr/>
          <p:nvPr/>
        </p:nvSpPr>
        <p:spPr>
          <a:xfrm>
            <a:off x="21771" y="6505568"/>
            <a:ext cx="7750630"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7" descr="2">
            <a:extLst>
              <a:ext uri="{FF2B5EF4-FFF2-40B4-BE49-F238E27FC236}">
                <a16:creationId xmlns:a16="http://schemas.microsoft.com/office/drawing/2014/main" id="{CB476D05-038F-44F8-ACDE-FCB66325B8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0F6E812A-6832-4462-8F13-F595E857D45A}"/>
              </a:ext>
            </a:extLst>
          </p:cNvPr>
          <p:cNvSpPr txBox="1">
            <a:spLocks/>
          </p:cNvSpPr>
          <p:nvPr/>
        </p:nvSpPr>
        <p:spPr>
          <a:xfrm>
            <a:off x="-152400" y="56388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5365" name="TextBox 12">
            <a:extLst>
              <a:ext uri="{FF2B5EF4-FFF2-40B4-BE49-F238E27FC236}">
                <a16:creationId xmlns:a16="http://schemas.microsoft.com/office/drawing/2014/main" id="{FC870038-E9A4-4F9B-8C83-F709B9BB8DEC}"/>
              </a:ext>
            </a:extLst>
          </p:cNvPr>
          <p:cNvSpPr txBox="1">
            <a:spLocks noChangeArrowheads="1"/>
          </p:cNvSpPr>
          <p:nvPr/>
        </p:nvSpPr>
        <p:spPr bwMode="auto">
          <a:xfrm>
            <a:off x="457200" y="2023646"/>
            <a:ext cx="8458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rtl="1" eaLnBrk="1" hangingPunct="1">
              <a:spcBef>
                <a:spcPct val="0"/>
              </a:spcBef>
              <a:defRPr/>
            </a:pPr>
            <a:r>
              <a:rPr lang="ar-SA" altLang="ar-SA" sz="2000" dirty="0">
                <a:latin typeface="Sakkal Majalla" panose="02000000000000000000" pitchFamily="2" charset="-78"/>
                <a:cs typeface="Sakkal Majalla" panose="02000000000000000000" pitchFamily="2" charset="-78"/>
              </a:rPr>
              <a:t> تصرف الغرفة لموظفيها رواتب شهريه حسب الدرجة الوظيفية المستحقة و سلم الرواتب المعتمد مضافاً اليه بدل النقل ويتم خصم النسبة المخصصة للتأمينات الاجتماعية و ساند و التي تعادل 9% للتأمينات و 1% لنظام ساند من الراتب مضافاً اليه بدل السكن فور التحاق الموظف بالعمل لدى الغرفة كما يشتمل الراتب الشهري على البدلات التي يتم صرفها حسب طبيعة العمل و يصرف الراتب بتاريخ 25 من كل شهر ميلادي و يتغير تاريخ الصرف في حال كون هذا التاريخ مصادفا لأيام العطلة الأسبوعية</a:t>
            </a:r>
          </a:p>
          <a:p>
            <a:pPr algn="just" rtl="1" eaLnBrk="1" hangingPunct="1">
              <a:spcBef>
                <a:spcPct val="0"/>
              </a:spcBef>
              <a:defRPr/>
            </a:pPr>
            <a:r>
              <a:rPr lang="ar-SA" altLang="ar-SA" sz="2000" dirty="0">
                <a:latin typeface="Sakkal Majalla" panose="02000000000000000000" pitchFamily="2" charset="-78"/>
                <a:cs typeface="Sakkal Majalla" panose="02000000000000000000" pitchFamily="2" charset="-78"/>
              </a:rPr>
              <a:t> يتم صرف بدل سكن سنوي يعادل ثلاثة رواتب اساسية و بحد ادنى 16.000 الف ريال بتاريخ 15 يناير من كل عام وهو ما يمثل بدل السكن للعام ذاته </a:t>
            </a:r>
          </a:p>
          <a:p>
            <a:pPr algn="just" rtl="1" eaLnBrk="1" hangingPunct="1">
              <a:spcBef>
                <a:spcPct val="0"/>
              </a:spcBef>
              <a:defRPr/>
            </a:pPr>
            <a:r>
              <a:rPr lang="ar-SA" altLang="ar-SA" sz="2000" dirty="0">
                <a:latin typeface="Sakkal Majalla" panose="02000000000000000000" pitchFamily="2" charset="-78"/>
                <a:cs typeface="Sakkal Majalla" panose="02000000000000000000" pitchFamily="2" charset="-78"/>
              </a:rPr>
              <a:t> يتم صرف بدل السكن للموظفين الجدد بعد انتهاء فترة التجربة ويحسب من تاريخ التوظيف و حتى نهاية العام </a:t>
            </a:r>
          </a:p>
          <a:p>
            <a:pPr algn="just" rtl="1" eaLnBrk="1" hangingPunct="1">
              <a:spcBef>
                <a:spcPct val="0"/>
              </a:spcBef>
              <a:defRPr/>
            </a:pPr>
            <a:r>
              <a:rPr lang="ar-SA" altLang="ar-SA" sz="2000" dirty="0">
                <a:latin typeface="Sakkal Majalla" panose="02000000000000000000" pitchFamily="2" charset="-78"/>
                <a:cs typeface="Sakkal Majalla" panose="02000000000000000000" pitchFamily="2" charset="-78"/>
              </a:rPr>
              <a:t> يتم صرف مكافأة سنوية تعادل راتب اساسي لكل موظف قبل بداية شهر رمضان المبارك </a:t>
            </a:r>
          </a:p>
          <a:p>
            <a:pPr algn="just" rtl="1" eaLnBrk="1" hangingPunct="1">
              <a:spcBef>
                <a:spcPct val="0"/>
              </a:spcBef>
              <a:defRPr/>
            </a:pPr>
            <a:r>
              <a:rPr lang="ar-SA" altLang="ar-SA" sz="2000" dirty="0">
                <a:latin typeface="Sakkal Majalla" panose="02000000000000000000" pitchFamily="2" charset="-78"/>
                <a:cs typeface="Sakkal Majalla" panose="02000000000000000000" pitchFamily="2" charset="-78"/>
              </a:rPr>
              <a:t> طلبات الانتداب و رحلات العمل يتم تعبئتها من خلال نظام الخدمة الذاتية ويجب</a:t>
            </a:r>
            <a:r>
              <a:rPr lang="en-US" altLang="ar-SA" sz="2000" dirty="0">
                <a:latin typeface="Sakkal Majalla" panose="02000000000000000000" pitchFamily="2" charset="-78"/>
                <a:cs typeface="Sakkal Majalla" panose="02000000000000000000" pitchFamily="2" charset="-78"/>
              </a:rPr>
              <a:t> </a:t>
            </a:r>
            <a:r>
              <a:rPr lang="ar-SA" altLang="ar-SA" sz="2000" dirty="0">
                <a:latin typeface="Sakkal Majalla" panose="02000000000000000000" pitchFamily="2" charset="-78"/>
                <a:cs typeface="Sakkal Majalla" panose="02000000000000000000" pitchFamily="2" charset="-78"/>
              </a:rPr>
              <a:t>ان ترسل لإدارة الموارد  البشرية قبل اسبوع من تاريخ الانتداب كحد ادنى </a:t>
            </a:r>
          </a:p>
          <a:p>
            <a:pPr algn="just" rtl="1" eaLnBrk="1" hangingPunct="1">
              <a:spcBef>
                <a:spcPct val="0"/>
              </a:spcBef>
              <a:buFontTx/>
              <a:buNone/>
              <a:defRPr/>
            </a:pPr>
            <a:endParaRPr lang="ar-SA" altLang="ar-SA" sz="2000" dirty="0">
              <a:latin typeface="Sakkal Majalla" panose="02000000000000000000" pitchFamily="2" charset="-78"/>
              <a:cs typeface="Sakkal Majalla" panose="02000000000000000000" pitchFamily="2" charset="-78"/>
            </a:endParaRPr>
          </a:p>
          <a:p>
            <a:pPr algn="just" rtl="1" eaLnBrk="1" hangingPunct="1">
              <a:spcBef>
                <a:spcPct val="0"/>
              </a:spcBef>
              <a:buFontTx/>
              <a:buNone/>
              <a:defRPr/>
            </a:pPr>
            <a:r>
              <a:rPr lang="en-US" altLang="ar-SA" sz="2000" dirty="0">
                <a:latin typeface="Sakkal Majalla" panose="02000000000000000000" pitchFamily="2" charset="-78"/>
                <a:cs typeface="Sakkal Majalla" panose="02000000000000000000" pitchFamily="2" charset="-78"/>
              </a:rPr>
              <a:t> </a:t>
            </a:r>
            <a:endParaRPr lang="ar-SA" altLang="ar-SA" sz="2000" dirty="0">
              <a:latin typeface="Sakkal Majalla" panose="02000000000000000000" pitchFamily="2" charset="-78"/>
              <a:cs typeface="Sakkal Majalla" panose="02000000000000000000" pitchFamily="2" charset="-78"/>
            </a:endParaRPr>
          </a:p>
          <a:p>
            <a:pPr algn="just" rtl="1" eaLnBrk="1" hangingPunct="1">
              <a:spcBef>
                <a:spcPct val="0"/>
              </a:spcBef>
              <a:buFontTx/>
              <a:buNone/>
              <a:defRPr/>
            </a:pPr>
            <a:r>
              <a:rPr lang="ar-YE" altLang="ar-SA" sz="2000" dirty="0">
                <a:latin typeface="Sakkal Majalla" panose="02000000000000000000" pitchFamily="2" charset="-78"/>
                <a:cs typeface="Sakkal Majalla" panose="02000000000000000000" pitchFamily="2" charset="-78"/>
              </a:rPr>
              <a:t> </a:t>
            </a:r>
          </a:p>
        </p:txBody>
      </p:sp>
      <p:sp>
        <p:nvSpPr>
          <p:cNvPr id="13" name="Title 1">
            <a:extLst>
              <a:ext uri="{FF2B5EF4-FFF2-40B4-BE49-F238E27FC236}">
                <a16:creationId xmlns:a16="http://schemas.microsoft.com/office/drawing/2014/main" id="{35D8B58B-1437-4003-8A20-2BF3CA8E2E7C}"/>
              </a:ext>
            </a:extLst>
          </p:cNvPr>
          <p:cNvSpPr txBox="1">
            <a:spLocks/>
          </p:cNvSpPr>
          <p:nvPr/>
        </p:nvSpPr>
        <p:spPr>
          <a:xfrm>
            <a:off x="2895600" y="1219199"/>
            <a:ext cx="3352800" cy="914401"/>
          </a:xfrm>
          <a:prstGeom prst="rect">
            <a:avLst/>
          </a:prstGeom>
        </p:spPr>
        <p:txBody>
          <a:bodyPr anchor="ctr">
            <a:normAutofit/>
          </a:bodyPr>
          <a:lstStyle/>
          <a:p>
            <a:pPr algn="ctr" eaLnBrk="1" fontAlgn="auto" hangingPunct="1">
              <a:spcAft>
                <a:spcPts val="0"/>
              </a:spcAft>
              <a:defRPr/>
            </a:pPr>
            <a:r>
              <a:rPr lang="ar-SA"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الرواتب و البدلات </a:t>
            </a:r>
            <a:endParaRPr lang="en-US"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9" name="Rounded Rectangle 8">
            <a:hlinkClick r:id="rId3" action="ppaction://hlinksldjump"/>
            <a:extLst>
              <a:ext uri="{FF2B5EF4-FFF2-40B4-BE49-F238E27FC236}">
                <a16:creationId xmlns:a16="http://schemas.microsoft.com/office/drawing/2014/main" id="{0C312F99-FCCA-429B-A575-82564B6477D7}"/>
              </a:ext>
            </a:extLst>
          </p:cNvPr>
          <p:cNvSpPr/>
          <p:nvPr/>
        </p:nvSpPr>
        <p:spPr>
          <a:xfrm>
            <a:off x="7924800" y="6550028"/>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11" name="Rectangle 10">
            <a:extLst>
              <a:ext uri="{FF2B5EF4-FFF2-40B4-BE49-F238E27FC236}">
                <a16:creationId xmlns:a16="http://schemas.microsoft.com/office/drawing/2014/main" id="{343738E4-5006-4428-82ED-B000BDE96B5E}"/>
              </a:ext>
            </a:extLst>
          </p:cNvPr>
          <p:cNvSpPr/>
          <p:nvPr/>
        </p:nvSpPr>
        <p:spPr>
          <a:xfrm>
            <a:off x="21771" y="6505568"/>
            <a:ext cx="7750630"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7" descr="2">
            <a:extLst>
              <a:ext uri="{FF2B5EF4-FFF2-40B4-BE49-F238E27FC236}">
                <a16:creationId xmlns:a16="http://schemas.microsoft.com/office/drawing/2014/main" id="{61D5D262-24BB-4341-9DAA-C4182BC55F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7088"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09B6F952-84E3-40D4-BE00-EF01ACF6AD87}"/>
              </a:ext>
            </a:extLst>
          </p:cNvPr>
          <p:cNvSpPr txBox="1">
            <a:spLocks/>
          </p:cNvSpPr>
          <p:nvPr/>
        </p:nvSpPr>
        <p:spPr>
          <a:xfrm>
            <a:off x="-30480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6389" name="TextBox 12">
            <a:extLst>
              <a:ext uri="{FF2B5EF4-FFF2-40B4-BE49-F238E27FC236}">
                <a16:creationId xmlns:a16="http://schemas.microsoft.com/office/drawing/2014/main" id="{61A58476-418D-412C-9650-98CA3DB58806}"/>
              </a:ext>
            </a:extLst>
          </p:cNvPr>
          <p:cNvSpPr txBox="1">
            <a:spLocks noChangeArrowheads="1"/>
          </p:cNvSpPr>
          <p:nvPr/>
        </p:nvSpPr>
        <p:spPr bwMode="auto">
          <a:xfrm>
            <a:off x="326740" y="2010659"/>
            <a:ext cx="84582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eaLnBrk="1" hangingPunct="1">
              <a:defRPr/>
            </a:pPr>
            <a:r>
              <a:rPr lang="ar-SA" dirty="0">
                <a:latin typeface="Sakkal Majalla" panose="02000000000000000000" pitchFamily="2" charset="-78"/>
                <a:cs typeface="Sakkal Majalla" panose="02000000000000000000" pitchFamily="2" charset="-78"/>
              </a:rPr>
              <a:t>تحرص غرفة الشرقية ممثل بإدارة الموارد البشرية على تقديم افضل الخدمات الصحية لموظفيها و من يعولون من زوجات و ابناء و المقيمين معهم بدخل المملكة العربية السعودية حيث تظم التغطية لشبكة واسعة من المستشفيات بجميع مناطق المملكة مع اضافة قيمة تحمل خلال الزيارة الواحدة بنسبة 20% من اجمالي قيمة الفاتورة بحد اقصى </a:t>
            </a:r>
            <a:r>
              <a:rPr lang="ar-SA" u="sng" dirty="0">
                <a:latin typeface="Sakkal Majalla" panose="02000000000000000000" pitchFamily="2" charset="-78"/>
                <a:cs typeface="Sakkal Majalla" panose="02000000000000000000" pitchFamily="2" charset="-78"/>
              </a:rPr>
              <a:t>75ريال</a:t>
            </a:r>
            <a:r>
              <a:rPr lang="ar-SA" dirty="0">
                <a:latin typeface="Sakkal Majalla" panose="02000000000000000000" pitchFamily="2" charset="-78"/>
                <a:cs typeface="Sakkal Majalla" panose="02000000000000000000" pitchFamily="2" charset="-78"/>
              </a:rPr>
              <a:t> فقط لا غير للزيارة الواحدة للطبيب .</a:t>
            </a:r>
            <a:br>
              <a:rPr lang="ar-SA" dirty="0">
                <a:latin typeface="Sakkal Majalla" panose="02000000000000000000" pitchFamily="2" charset="-78"/>
                <a:cs typeface="Sakkal Majalla" panose="02000000000000000000" pitchFamily="2" charset="-78"/>
              </a:rPr>
            </a:br>
            <a:br>
              <a:rPr lang="ar-SA" dirty="0">
                <a:latin typeface="Sakkal Majalla" panose="02000000000000000000" pitchFamily="2" charset="-78"/>
                <a:cs typeface="Sakkal Majalla" panose="02000000000000000000" pitchFamily="2" charset="-78"/>
              </a:rPr>
            </a:br>
            <a:r>
              <a:rPr lang="ar-SA" dirty="0">
                <a:latin typeface="Sakkal Majalla" panose="02000000000000000000" pitchFamily="2" charset="-78"/>
                <a:cs typeface="Sakkal Majalla" panose="02000000000000000000" pitchFamily="2" charset="-78"/>
              </a:rPr>
              <a:t>الوصول إلى خدماتك الإلكترونية مباشرةً من جهازك حيث يمكنك </a:t>
            </a:r>
            <a:r>
              <a:rPr lang="ar-SA" dirty="0" err="1">
                <a:latin typeface="Sakkal Majalla" panose="02000000000000000000" pitchFamily="2" charset="-78"/>
                <a:cs typeface="Sakkal Majalla" panose="02000000000000000000" pitchFamily="2" charset="-78"/>
              </a:rPr>
              <a:t>الإطلاع</a:t>
            </a:r>
            <a:r>
              <a:rPr lang="ar-SA" dirty="0">
                <a:latin typeface="Sakkal Majalla" panose="02000000000000000000" pitchFamily="2" charset="-78"/>
                <a:cs typeface="Sakkal Majalla" panose="02000000000000000000" pitchFamily="2" charset="-78"/>
              </a:rPr>
              <a:t> على تفاصيل بوليصة التأمين و التغطية و قائمة شبكة المستشفيات و تحديثات الموافقات الطبية المسبقة و حالة مطالبات التعويض لك وللمعالين عن طريق تطبيق </a:t>
            </a:r>
            <a:r>
              <a:rPr lang="en-US" dirty="0">
                <a:latin typeface="Sakkal Majalla" panose="02000000000000000000" pitchFamily="2" charset="-78"/>
                <a:cs typeface="Sakkal Majalla" panose="02000000000000000000" pitchFamily="2" charset="-78"/>
              </a:rPr>
              <a:t>Bupa Arabia</a:t>
            </a:r>
            <a:r>
              <a:rPr lang="ar-SA" dirty="0">
                <a:latin typeface="Sakkal Majalla" panose="02000000000000000000" pitchFamily="2" charset="-78"/>
                <a:cs typeface="Sakkal Majalla" panose="02000000000000000000" pitchFamily="2" charset="-78"/>
              </a:rPr>
              <a:t>.</a:t>
            </a:r>
          </a:p>
          <a:p>
            <a:pPr marL="233363" indent="-233363" algn="just" rtl="1" eaLnBrk="1" hangingPunct="1">
              <a:buFont typeface="Wingdings" pitchFamily="2" charset="2"/>
              <a:buChar char="ü"/>
              <a:defRPr/>
            </a:pPr>
            <a:r>
              <a:rPr lang="ar-SA" dirty="0">
                <a:latin typeface="Sakkal Majalla" panose="02000000000000000000" pitchFamily="2" charset="-78"/>
                <a:cs typeface="Sakkal Majalla" panose="02000000000000000000" pitchFamily="2" charset="-78"/>
              </a:rPr>
              <a:t>في حال مواجهة أي مشكلة بأحد المستشفيات المعتمدة اثناء مراجعتك نأمل الاتصال على الرقم المجاني بشركة التامين 8002440307.</a:t>
            </a:r>
          </a:p>
          <a:p>
            <a:pPr algn="just" rtl="1" eaLnBrk="1" hangingPunct="1">
              <a:buFont typeface="Wingdings" pitchFamily="2" charset="2"/>
              <a:buChar char="ü"/>
              <a:defRPr/>
            </a:pPr>
            <a:r>
              <a:rPr lang="ar-SA" dirty="0">
                <a:latin typeface="Sakkal Majalla" panose="02000000000000000000" pitchFamily="2" charset="-78"/>
                <a:cs typeface="Sakkal Majalla" panose="02000000000000000000" pitchFamily="2" charset="-78"/>
              </a:rPr>
              <a:t> يجب ابراز الهوية الوطنية عند كل مراجعه. </a:t>
            </a:r>
          </a:p>
          <a:p>
            <a:pPr algn="just" rtl="1" eaLnBrk="1" hangingPunct="1">
              <a:buFont typeface="Wingdings" pitchFamily="2" charset="2"/>
              <a:buChar char="ü"/>
              <a:defRPr/>
            </a:pPr>
            <a:r>
              <a:rPr lang="ar-SA" dirty="0">
                <a:latin typeface="Sakkal Majalla" panose="02000000000000000000" pitchFamily="2" charset="-78"/>
                <a:cs typeface="Sakkal Majalla" panose="02000000000000000000" pitchFamily="2" charset="-78"/>
              </a:rPr>
              <a:t>يتم استبعاد الأبناء الياً عند بلوغهم سن </a:t>
            </a:r>
            <a:r>
              <a:rPr lang="en-US" dirty="0">
                <a:latin typeface="Sakkal Majalla" panose="02000000000000000000" pitchFamily="2" charset="-78"/>
                <a:cs typeface="Sakkal Majalla" panose="02000000000000000000" pitchFamily="2" charset="-78"/>
              </a:rPr>
              <a:t>25</a:t>
            </a:r>
            <a:r>
              <a:rPr lang="ar-SA" dirty="0">
                <a:latin typeface="Sakkal Majalla" panose="02000000000000000000" pitchFamily="2" charset="-78"/>
                <a:cs typeface="Sakkal Majalla" panose="02000000000000000000" pitchFamily="2" charset="-78"/>
              </a:rPr>
              <a:t>عاماً ويستثني من ذلك الأبناء الملتحقين دراسيا و تشمل تغطية التأمين بهذه الوثيقة بنات الموظف غير المتزوجات والأرامل والمطلقات غير العاملات واللاتي يعتمدن في إعالتهن على العامل وتزويد إدارة الموارد البشرية بالوثائق اللازمة. </a:t>
            </a:r>
          </a:p>
          <a:p>
            <a:pPr marL="285750" indent="-285750" algn="just" rtl="1" eaLnBrk="1" hangingPunct="1">
              <a:buFont typeface="Wingdings" panose="05000000000000000000" pitchFamily="2" charset="2"/>
              <a:buChar char="ü"/>
              <a:defRPr/>
            </a:pPr>
            <a:r>
              <a:rPr lang="ar-SA" dirty="0">
                <a:latin typeface="Sakkal Majalla" panose="02000000000000000000" pitchFamily="2" charset="-78"/>
                <a:cs typeface="Sakkal Majalla" panose="02000000000000000000" pitchFamily="2" charset="-78"/>
              </a:rPr>
              <a:t>في حال العلاج اثناء السفر فأنه يتم تسديد قيمة العلاج نقدا من قبل الموظف و تقديم  الفواتير والتقارير الطبية من خلال نظام شركة التامين الطبي للتعويض مع الاحتفاظ بالأصل</a:t>
            </a:r>
          </a:p>
          <a:p>
            <a:pPr algn="just" rtl="1" eaLnBrk="1" hangingPunct="1">
              <a:defRPr/>
            </a:pPr>
            <a:endParaRPr lang="ar-SA" sz="2000" dirty="0">
              <a:latin typeface="Sakkal Majalla" panose="02000000000000000000" pitchFamily="2" charset="-78"/>
              <a:cs typeface="Sakkal Majalla" panose="02000000000000000000" pitchFamily="2" charset="-78"/>
            </a:endParaRPr>
          </a:p>
          <a:p>
            <a:pPr algn="just" rtl="1" eaLnBrk="1" hangingPunct="1">
              <a:buFont typeface="Wingdings" pitchFamily="2" charset="2"/>
              <a:buChar char="ü"/>
              <a:defRPr/>
            </a:pPr>
            <a:endParaRPr lang="ar-SA" sz="2000" dirty="0">
              <a:latin typeface="Sakkal Majalla" panose="02000000000000000000" pitchFamily="2" charset="-78"/>
              <a:cs typeface="Sakkal Majalla" panose="02000000000000000000" pitchFamily="2" charset="-78"/>
            </a:endParaRPr>
          </a:p>
          <a:p>
            <a:pPr algn="just" rtl="1" eaLnBrk="1" hangingPunct="1">
              <a:defRPr/>
            </a:pPr>
            <a:endParaRPr lang="ar-SA" sz="2000" dirty="0">
              <a:latin typeface="Sakkal Majalla" panose="02000000000000000000" pitchFamily="2" charset="-78"/>
              <a:cs typeface="Sakkal Majalla" panose="02000000000000000000" pitchFamily="2" charset="-78"/>
            </a:endParaRPr>
          </a:p>
          <a:p>
            <a:pPr algn="just" rtl="1" eaLnBrk="1" hangingPunct="1">
              <a:defRPr/>
            </a:pPr>
            <a:r>
              <a:rPr lang="ar-YE" sz="2000" dirty="0">
                <a:latin typeface="Sakkal Majalla" panose="02000000000000000000" pitchFamily="2" charset="-78"/>
                <a:cs typeface="Sakkal Majalla" panose="02000000000000000000" pitchFamily="2" charset="-78"/>
              </a:rPr>
              <a:t> </a:t>
            </a:r>
          </a:p>
        </p:txBody>
      </p:sp>
      <p:sp>
        <p:nvSpPr>
          <p:cNvPr id="7" name="Title 1">
            <a:extLst>
              <a:ext uri="{FF2B5EF4-FFF2-40B4-BE49-F238E27FC236}">
                <a16:creationId xmlns:a16="http://schemas.microsoft.com/office/drawing/2014/main" id="{437DF7AA-E091-4585-989B-FDC3D86084AD}"/>
              </a:ext>
            </a:extLst>
          </p:cNvPr>
          <p:cNvSpPr txBox="1">
            <a:spLocks/>
          </p:cNvSpPr>
          <p:nvPr/>
        </p:nvSpPr>
        <p:spPr>
          <a:xfrm>
            <a:off x="2743200" y="1219199"/>
            <a:ext cx="3352800" cy="777581"/>
          </a:xfrm>
          <a:prstGeom prst="rect">
            <a:avLst/>
          </a:prstGeom>
        </p:spPr>
        <p:txBody>
          <a:bodyPr anchor="ctr">
            <a:normAutofit/>
          </a:bodyPr>
          <a:lstStyle/>
          <a:p>
            <a:pPr algn="ctr" eaLnBrk="1" fontAlgn="auto" hangingPunct="1">
              <a:spcAft>
                <a:spcPts val="0"/>
              </a:spcAft>
              <a:defRPr/>
            </a:pPr>
            <a:r>
              <a:rPr lang="ar-SA"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التأمين الطبي </a:t>
            </a:r>
            <a:endParaRPr lang="en-US"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1" name="Rounded Rectangle 10">
            <a:hlinkClick r:id="rId4" action="ppaction://hlinksldjump"/>
            <a:extLst>
              <a:ext uri="{FF2B5EF4-FFF2-40B4-BE49-F238E27FC236}">
                <a16:creationId xmlns:a16="http://schemas.microsoft.com/office/drawing/2014/main" id="{4DDCCE7E-D451-4DE9-B423-63DCF660411D}"/>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9" name="Rounded Rectangle 8">
            <a:hlinkClick r:id="rId5" action="ppaction://hlinksldjump"/>
            <a:extLst>
              <a:ext uri="{FF2B5EF4-FFF2-40B4-BE49-F238E27FC236}">
                <a16:creationId xmlns:a16="http://schemas.microsoft.com/office/drawing/2014/main" id="{18F400F6-DC48-4990-9404-DD2D01A77AC7}"/>
              </a:ext>
            </a:extLst>
          </p:cNvPr>
          <p:cNvSpPr/>
          <p:nvPr/>
        </p:nvSpPr>
        <p:spPr>
          <a:xfrm>
            <a:off x="64008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خطوات طلب الخدمة</a:t>
            </a:r>
            <a:endParaRPr lang="en-US" sz="1000" dirty="0">
              <a:latin typeface="Hawyia  Chamber" pitchFamily="18" charset="-78"/>
              <a:ea typeface="Hawyia  Chamber" pitchFamily="18" charset="-78"/>
              <a:cs typeface="Hawyia  Chamber" pitchFamily="18" charset="-78"/>
            </a:endParaRPr>
          </a:p>
        </p:txBody>
      </p:sp>
      <p:sp>
        <p:nvSpPr>
          <p:cNvPr id="14" name="Rectangle 13">
            <a:extLst>
              <a:ext uri="{FF2B5EF4-FFF2-40B4-BE49-F238E27FC236}">
                <a16:creationId xmlns:a16="http://schemas.microsoft.com/office/drawing/2014/main" id="{343738E4-5006-4428-82ED-B000BDE96B5E}"/>
              </a:ext>
            </a:extLst>
          </p:cNvPr>
          <p:cNvSpPr/>
          <p:nvPr/>
        </p:nvSpPr>
        <p:spPr>
          <a:xfrm>
            <a:off x="21771" y="6505568"/>
            <a:ext cx="7750630"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7" descr="2">
            <a:extLst>
              <a:ext uri="{FF2B5EF4-FFF2-40B4-BE49-F238E27FC236}">
                <a16:creationId xmlns:a16="http://schemas.microsoft.com/office/drawing/2014/main" id="{BB26CC2A-565A-46CF-BC9B-8C37BD8EC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1E7A8334-81E2-4372-B362-AA0F945B2DD1}"/>
              </a:ext>
            </a:extLst>
          </p:cNvPr>
          <p:cNvSpPr txBox="1">
            <a:spLocks/>
          </p:cNvSpPr>
          <p:nvPr/>
        </p:nvSpPr>
        <p:spPr>
          <a:xfrm>
            <a:off x="-533400" y="591185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7413" name="TextBox 12">
            <a:extLst>
              <a:ext uri="{FF2B5EF4-FFF2-40B4-BE49-F238E27FC236}">
                <a16:creationId xmlns:a16="http://schemas.microsoft.com/office/drawing/2014/main" id="{1BE072C2-95BD-4D8D-B612-84CE774EEC09}"/>
              </a:ext>
            </a:extLst>
          </p:cNvPr>
          <p:cNvSpPr txBox="1">
            <a:spLocks noChangeArrowheads="1"/>
          </p:cNvSpPr>
          <p:nvPr/>
        </p:nvSpPr>
        <p:spPr bwMode="auto">
          <a:xfrm>
            <a:off x="381000" y="2286000"/>
            <a:ext cx="82296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285750" indent="-285750" algn="just" rtl="1" eaLnBrk="1" hangingPunct="1">
              <a:spcBef>
                <a:spcPct val="0"/>
              </a:spcBef>
              <a:defRPr/>
            </a:pPr>
            <a:r>
              <a:rPr lang="ar-SA" altLang="ar-SA" sz="1600" dirty="0">
                <a:latin typeface="Sakkal Majalla" panose="02000000000000000000" pitchFamily="2" charset="-78"/>
                <a:cs typeface="Sakkal Majalla" panose="02000000000000000000" pitchFamily="2" charset="-78"/>
              </a:rPr>
              <a:t>إجازة عيد الفطر المبارك من بداية اليوم الخامس و العشرين من شهر رمضان المبارك و تنتهي باليوم الخامس من شوال. </a:t>
            </a:r>
          </a:p>
          <a:p>
            <a:pPr algn="just" rtl="1" eaLnBrk="1" hangingPunct="1">
              <a:spcBef>
                <a:spcPct val="0"/>
              </a:spcBef>
              <a:buFontTx/>
              <a:buNone/>
              <a:defRPr/>
            </a:pPr>
            <a:endParaRPr lang="ar-SA" altLang="ar-SA" sz="1600" dirty="0">
              <a:latin typeface="Sakkal Majalla" panose="02000000000000000000" pitchFamily="2" charset="-78"/>
              <a:cs typeface="Sakkal Majalla" panose="02000000000000000000" pitchFamily="2" charset="-78"/>
            </a:endParaRPr>
          </a:p>
          <a:p>
            <a:pPr marL="285750" indent="-285750" algn="just" rtl="1" eaLnBrk="1" hangingPunct="1">
              <a:spcBef>
                <a:spcPct val="0"/>
              </a:spcBef>
              <a:defRPr/>
            </a:pPr>
            <a:r>
              <a:rPr lang="ar-SA" altLang="ar-SA" sz="1600" dirty="0">
                <a:latin typeface="Sakkal Majalla" panose="02000000000000000000" pitchFamily="2" charset="-78"/>
                <a:cs typeface="Sakkal Majalla" panose="02000000000000000000" pitchFamily="2" charset="-78"/>
              </a:rPr>
              <a:t>إجازة عيد الأضحى من اليوم الخامس من شهر ذي الحجه و حتى نهاية اليوم الخامس عشر من الشهر نفسه</a:t>
            </a:r>
          </a:p>
          <a:p>
            <a:pPr algn="r" rtl="1" eaLnBrk="1" hangingPunct="1">
              <a:spcBef>
                <a:spcPct val="0"/>
              </a:spcBef>
              <a:buFontTx/>
              <a:buNone/>
              <a:defRPr/>
            </a:pPr>
            <a:endParaRPr lang="ar-SA" altLang="ar-SA" sz="1600" dirty="0">
              <a:latin typeface="Sakkal Majalla" panose="02000000000000000000" pitchFamily="2" charset="-78"/>
              <a:cs typeface="Sakkal Majalla" panose="02000000000000000000" pitchFamily="2" charset="-78"/>
            </a:endParaRPr>
          </a:p>
          <a:p>
            <a:pPr marL="285750" indent="-285750" algn="r" rtl="1" eaLnBrk="1" hangingPunct="1">
              <a:spcBef>
                <a:spcPct val="0"/>
              </a:spcBef>
              <a:defRPr/>
            </a:pPr>
            <a:r>
              <a:rPr lang="ar-SA" altLang="ar-SA" sz="1600" dirty="0">
                <a:latin typeface="Sakkal Majalla" panose="02000000000000000000" pitchFamily="2" charset="-78"/>
                <a:cs typeface="Sakkal Majalla" panose="02000000000000000000" pitchFamily="2" charset="-78"/>
              </a:rPr>
              <a:t>إجازة العيد الوطني 23 سبتمبر و يتم تعويضه بيوم اخر في حال مصادفته لأي من العطل الرسمية .</a:t>
            </a:r>
            <a:br>
              <a:rPr lang="ar-SA" altLang="ar-SA" sz="1600" dirty="0">
                <a:latin typeface="Sakkal Majalla" panose="02000000000000000000" pitchFamily="2" charset="-78"/>
                <a:cs typeface="Sakkal Majalla" panose="02000000000000000000" pitchFamily="2" charset="-78"/>
              </a:rPr>
            </a:br>
            <a:endParaRPr lang="ar-SA" altLang="ar-SA" sz="1600" dirty="0">
              <a:latin typeface="Sakkal Majalla" panose="02000000000000000000" pitchFamily="2" charset="-78"/>
              <a:cs typeface="Sakkal Majalla" panose="02000000000000000000" pitchFamily="2" charset="-78"/>
            </a:endParaRPr>
          </a:p>
          <a:p>
            <a:pPr marL="285750" indent="-285750" algn="r" rtl="1" eaLnBrk="1" hangingPunct="1">
              <a:spcBef>
                <a:spcPct val="0"/>
              </a:spcBef>
              <a:defRPr/>
            </a:pPr>
            <a:r>
              <a:rPr lang="ar-SA" altLang="ar-SA" sz="1600" dirty="0">
                <a:latin typeface="Sakkal Majalla" panose="02000000000000000000" pitchFamily="2" charset="-78"/>
                <a:cs typeface="Sakkal Majalla" panose="02000000000000000000" pitchFamily="2" charset="-78"/>
              </a:rPr>
              <a:t>إجازة يوم التأسيس 22  فبراير ويتم تعويضه بيوم اخر في حال مصادفته لأي من العطل الرسمية </a:t>
            </a:r>
          </a:p>
          <a:p>
            <a:pPr algn="just" rtl="1" eaLnBrk="1" hangingPunct="1">
              <a:spcBef>
                <a:spcPct val="0"/>
              </a:spcBef>
              <a:buFontTx/>
              <a:buNone/>
              <a:defRPr/>
            </a:pPr>
            <a:endParaRPr lang="ar-SA" altLang="ar-SA" sz="1600" dirty="0">
              <a:latin typeface="Sakkal Majalla" panose="02000000000000000000" pitchFamily="2" charset="-78"/>
              <a:cs typeface="Sakkal Majalla" panose="02000000000000000000" pitchFamily="2" charset="-78"/>
            </a:endParaRPr>
          </a:p>
          <a:p>
            <a:pPr marL="285750" indent="-285750" algn="just" rtl="1" eaLnBrk="1" hangingPunct="1">
              <a:spcBef>
                <a:spcPct val="0"/>
              </a:spcBef>
              <a:defRPr/>
            </a:pPr>
            <a:r>
              <a:rPr lang="ar-SA" altLang="ar-SA" sz="1600" dirty="0">
                <a:latin typeface="Sakkal Majalla" panose="02000000000000000000" pitchFamily="2" charset="-78"/>
                <a:cs typeface="Sakkal Majalla" panose="02000000000000000000" pitchFamily="2" charset="-78"/>
              </a:rPr>
              <a:t>يستحق الموظف إجازة لمدة ( 5 أيام ) ايام بأجر بمناسبة زواجه ويجب على الموظف تقديم الوثائق المطلوبة.</a:t>
            </a:r>
          </a:p>
          <a:p>
            <a:pPr marL="285750" indent="-285750" algn="just" rtl="1" eaLnBrk="1" hangingPunct="1">
              <a:spcBef>
                <a:spcPct val="0"/>
              </a:spcBef>
              <a:defRPr/>
            </a:pPr>
            <a:endParaRPr lang="ar-SA" altLang="ar-SA" sz="1600" dirty="0">
              <a:latin typeface="Sakkal Majalla" panose="02000000000000000000" pitchFamily="2" charset="-78"/>
              <a:cs typeface="Sakkal Majalla" panose="02000000000000000000" pitchFamily="2" charset="-78"/>
            </a:endParaRPr>
          </a:p>
          <a:p>
            <a:pPr marL="285750" indent="-285750" algn="just" rtl="1" eaLnBrk="1" hangingPunct="1">
              <a:spcBef>
                <a:spcPct val="0"/>
              </a:spcBef>
              <a:defRPr/>
            </a:pPr>
            <a:r>
              <a:rPr lang="ar-SA" altLang="ar-SA" sz="1600" dirty="0">
                <a:latin typeface="Sakkal Majalla" panose="02000000000000000000" pitchFamily="2" charset="-78"/>
                <a:cs typeface="Sakkal Majalla" panose="02000000000000000000" pitchFamily="2" charset="-78"/>
              </a:rPr>
              <a:t> يستحق الموظف إجازة لمدة ( 3 أيام ) في حال رزق الموظف بمولود جديد</a:t>
            </a:r>
            <a:r>
              <a:rPr lang="en-US" altLang="ar-SA" sz="1600" dirty="0">
                <a:latin typeface="Sakkal Majalla" panose="02000000000000000000" pitchFamily="2" charset="-78"/>
                <a:cs typeface="Sakkal Majalla" panose="02000000000000000000" pitchFamily="2" charset="-78"/>
              </a:rPr>
              <a:t> </a:t>
            </a:r>
            <a:r>
              <a:rPr lang="ar-SA" altLang="ar-SA" sz="1600" dirty="0">
                <a:latin typeface="Sakkal Majalla" panose="02000000000000000000" pitchFamily="2" charset="-78"/>
                <a:cs typeface="Sakkal Majalla" panose="02000000000000000000" pitchFamily="2" charset="-78"/>
              </a:rPr>
              <a:t>ويجب على الموظف تقديم الوثائق المطلوبة.</a:t>
            </a:r>
          </a:p>
          <a:p>
            <a:pPr marL="285750" indent="-285750" algn="just" rtl="1" eaLnBrk="1" hangingPunct="1">
              <a:spcBef>
                <a:spcPct val="0"/>
              </a:spcBef>
              <a:defRPr/>
            </a:pPr>
            <a:endParaRPr lang="ar-SA" altLang="ar-SA" sz="1600" dirty="0">
              <a:latin typeface="Sakkal Majalla" panose="02000000000000000000" pitchFamily="2" charset="-78"/>
              <a:cs typeface="Sakkal Majalla" panose="02000000000000000000" pitchFamily="2" charset="-78"/>
            </a:endParaRPr>
          </a:p>
          <a:p>
            <a:pPr marL="285750" indent="-285750" algn="just" rtl="1" eaLnBrk="1" hangingPunct="1">
              <a:spcBef>
                <a:spcPct val="0"/>
              </a:spcBef>
              <a:defRPr/>
            </a:pPr>
            <a:r>
              <a:rPr lang="ar-SA" altLang="ar-SA" sz="1600" dirty="0">
                <a:latin typeface="Sakkal Majalla" panose="02000000000000000000" pitchFamily="2" charset="-78"/>
                <a:cs typeface="Sakkal Majalla" panose="02000000000000000000" pitchFamily="2" charset="-78"/>
              </a:rPr>
              <a:t> يستحق الموظف المسلم إجازة لمدة ( 3 أيام ) في حال رغبته إداء مناسك الحج تعطى مرة واحدة طوال خدمة في الغرفة.</a:t>
            </a:r>
          </a:p>
          <a:p>
            <a:pPr marL="285750" indent="-285750" algn="just" rtl="1" eaLnBrk="1" hangingPunct="1">
              <a:spcBef>
                <a:spcPct val="0"/>
              </a:spcBef>
              <a:defRPr/>
            </a:pPr>
            <a:endParaRPr lang="ar-SA" altLang="ar-SA" sz="1600" dirty="0">
              <a:latin typeface="Sakkal Majalla" panose="02000000000000000000" pitchFamily="2" charset="-78"/>
              <a:cs typeface="Sakkal Majalla" panose="02000000000000000000" pitchFamily="2" charset="-78"/>
            </a:endParaRPr>
          </a:p>
          <a:p>
            <a:pPr marL="285750" indent="-285750" algn="just" rtl="1" eaLnBrk="1" hangingPunct="1">
              <a:spcBef>
                <a:spcPct val="0"/>
              </a:spcBef>
              <a:defRPr/>
            </a:pPr>
            <a:r>
              <a:rPr lang="ar-SA" altLang="ar-SA" sz="1600" dirty="0">
                <a:latin typeface="Sakkal Majalla" panose="02000000000000000000" pitchFamily="2" charset="-78"/>
                <a:cs typeface="Sakkal Majalla" panose="02000000000000000000" pitchFamily="2" charset="-78"/>
              </a:rPr>
              <a:t>يستحق الموظف إجازة لمدة ( 7 أيام ) في حالة وفاة أحد الأصول او الفروع</a:t>
            </a:r>
            <a:r>
              <a:rPr lang="en-US" altLang="ar-SA" sz="1600" dirty="0">
                <a:latin typeface="Sakkal Majalla" panose="02000000000000000000" pitchFamily="2" charset="-78"/>
                <a:cs typeface="Sakkal Majalla" panose="02000000000000000000" pitchFamily="2" charset="-78"/>
              </a:rPr>
              <a:t> </a:t>
            </a:r>
            <a:r>
              <a:rPr lang="ar-SA" altLang="ar-SA" sz="1600" dirty="0">
                <a:latin typeface="Sakkal Majalla" panose="02000000000000000000" pitchFamily="2" charset="-78"/>
                <a:cs typeface="Sakkal Majalla" panose="02000000000000000000" pitchFamily="2" charset="-78"/>
              </a:rPr>
              <a:t>ويجب على الموظف تقديم الوثائق المطلوبة. </a:t>
            </a:r>
          </a:p>
          <a:p>
            <a:pPr marL="285750" indent="-285750" algn="just" rtl="1" eaLnBrk="1" hangingPunct="1">
              <a:spcBef>
                <a:spcPct val="0"/>
              </a:spcBef>
              <a:defRPr/>
            </a:pPr>
            <a:endParaRPr lang="ar-SA" altLang="ar-SA" sz="1600" dirty="0">
              <a:latin typeface="Sakkal Majalla" panose="02000000000000000000" pitchFamily="2" charset="-78"/>
              <a:cs typeface="Sakkal Majalla" panose="02000000000000000000" pitchFamily="2" charset="-78"/>
            </a:endParaRPr>
          </a:p>
          <a:p>
            <a:pPr algn="just" rtl="1" eaLnBrk="1" hangingPunct="1">
              <a:spcBef>
                <a:spcPct val="0"/>
              </a:spcBef>
              <a:buFont typeface="Arial" pitchFamily="34" charset="0"/>
              <a:buNone/>
              <a:defRPr/>
            </a:pPr>
            <a:r>
              <a:rPr lang="ar-SA" altLang="ar-SA" sz="1600" dirty="0">
                <a:latin typeface="Sakkal Majalla" panose="02000000000000000000" pitchFamily="2" charset="-78"/>
                <a:cs typeface="Sakkal Majalla" panose="02000000000000000000" pitchFamily="2" charset="-78"/>
              </a:rPr>
              <a:t> كما امل منكم الاطلاع على لائحة الإجازات السنوية والخاصة والعطل </a:t>
            </a:r>
          </a:p>
        </p:txBody>
      </p:sp>
      <p:sp>
        <p:nvSpPr>
          <p:cNvPr id="8" name="Title 1">
            <a:extLst>
              <a:ext uri="{FF2B5EF4-FFF2-40B4-BE49-F238E27FC236}">
                <a16:creationId xmlns:a16="http://schemas.microsoft.com/office/drawing/2014/main" id="{15510AD5-09F1-422B-943B-2922F4FD11C5}"/>
              </a:ext>
            </a:extLst>
          </p:cNvPr>
          <p:cNvSpPr txBox="1">
            <a:spLocks/>
          </p:cNvSpPr>
          <p:nvPr/>
        </p:nvSpPr>
        <p:spPr>
          <a:xfrm>
            <a:off x="2667000" y="1371600"/>
            <a:ext cx="3581400" cy="667928"/>
          </a:xfrm>
          <a:prstGeom prst="rect">
            <a:avLst/>
          </a:prstGeom>
        </p:spPr>
        <p:txBody>
          <a:bodyPr anchor="ctr">
            <a:normAutofit/>
          </a:bodyPr>
          <a:lstStyle/>
          <a:p>
            <a:pPr algn="ctr" eaLnBrk="1" fontAlgn="auto" hangingPunct="1">
              <a:spcAft>
                <a:spcPts val="0"/>
              </a:spcAft>
              <a:defRPr/>
            </a:pPr>
            <a:r>
              <a:rPr lang="ar-SA"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 الإجازات الخاصة و الاعياد</a:t>
            </a:r>
            <a:endParaRPr lang="en-US"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9" name="Rounded Rectangle 8">
            <a:hlinkClick r:id="rId3" action="ppaction://hlinksldjump"/>
            <a:extLst>
              <a:ext uri="{FF2B5EF4-FFF2-40B4-BE49-F238E27FC236}">
                <a16:creationId xmlns:a16="http://schemas.microsoft.com/office/drawing/2014/main" id="{EC5DAA22-0D29-4F16-B3BC-3D0A2C228F32}"/>
              </a:ext>
            </a:extLst>
          </p:cNvPr>
          <p:cNvSpPr/>
          <p:nvPr/>
        </p:nvSpPr>
        <p:spPr>
          <a:xfrm>
            <a:off x="7886700" y="6520808"/>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pic>
        <p:nvPicPr>
          <p:cNvPr id="26632" name="Picture 8">
            <a:hlinkClick r:id="rId4" action="ppaction://hlinkfile"/>
            <a:extLst>
              <a:ext uri="{FF2B5EF4-FFF2-40B4-BE49-F238E27FC236}">
                <a16:creationId xmlns:a16="http://schemas.microsoft.com/office/drawing/2014/main" id="{7F343881-A4A5-493F-9C30-EA7F568389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229" y="6505568"/>
            <a:ext cx="6334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a:extLst>
              <a:ext uri="{FF2B5EF4-FFF2-40B4-BE49-F238E27FC236}">
                <a16:creationId xmlns:a16="http://schemas.microsoft.com/office/drawing/2014/main" id="{343738E4-5006-4428-82ED-B000BDE96B5E}"/>
              </a:ext>
            </a:extLst>
          </p:cNvPr>
          <p:cNvSpPr/>
          <p:nvPr/>
        </p:nvSpPr>
        <p:spPr>
          <a:xfrm>
            <a:off x="21771" y="6505568"/>
            <a:ext cx="7750630"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7" descr="2">
            <a:extLst>
              <a:ext uri="{FF2B5EF4-FFF2-40B4-BE49-F238E27FC236}">
                <a16:creationId xmlns:a16="http://schemas.microsoft.com/office/drawing/2014/main" id="{E71FCB32-498C-4B5B-BCE3-8A5F69870C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0C97E82C-89D2-4561-BD19-23E559DBACC9}"/>
              </a:ext>
            </a:extLst>
          </p:cNvPr>
          <p:cNvSpPr txBox="1">
            <a:spLocks/>
          </p:cNvSpPr>
          <p:nvPr/>
        </p:nvSpPr>
        <p:spPr>
          <a:xfrm>
            <a:off x="-579438" y="5876925"/>
            <a:ext cx="3352801"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5" name="TextBox 12">
            <a:extLst>
              <a:ext uri="{FF2B5EF4-FFF2-40B4-BE49-F238E27FC236}">
                <a16:creationId xmlns:a16="http://schemas.microsoft.com/office/drawing/2014/main" id="{4A3BD2EE-359B-46A2-B249-D92591C21794}"/>
              </a:ext>
            </a:extLst>
          </p:cNvPr>
          <p:cNvSpPr txBox="1">
            <a:spLocks noChangeArrowheads="1"/>
          </p:cNvSpPr>
          <p:nvPr/>
        </p:nvSpPr>
        <p:spPr bwMode="auto">
          <a:xfrm>
            <a:off x="304800" y="2743200"/>
            <a:ext cx="8458200" cy="3170099"/>
          </a:xfrm>
          <a:prstGeom prst="rect">
            <a:avLst/>
          </a:prstGeom>
          <a:noFill/>
          <a:ln w="9525">
            <a:noFill/>
            <a:miter lim="800000"/>
            <a:headEnd/>
            <a:tailEnd/>
          </a:ln>
        </p:spPr>
        <p:txBody>
          <a:bodyPr wrap="square">
            <a:spAutoFit/>
          </a:bodyPr>
          <a:lstStyle/>
          <a:p>
            <a:pPr marL="231775" indent="-231775" algn="just" rtl="1" eaLnBrk="1" fontAlgn="auto" hangingPunct="1">
              <a:spcBef>
                <a:spcPts val="0"/>
              </a:spcBef>
              <a:spcAft>
                <a:spcPts val="0"/>
              </a:spcAft>
              <a:buFont typeface="Wingdings" pitchFamily="2" charset="2"/>
              <a:buChar char="ü"/>
              <a:defRPr/>
            </a:pPr>
            <a:r>
              <a:rPr lang="ar-SA" sz="2000" dirty="0">
                <a:latin typeface="Sakkal Majalla" panose="02000000000000000000" pitchFamily="2" charset="-78"/>
                <a:cs typeface="Sakkal Majalla" panose="02000000000000000000" pitchFamily="2" charset="-78"/>
              </a:rPr>
              <a:t> </a:t>
            </a:r>
            <a:r>
              <a:rPr lang="ar-SA" dirty="0">
                <a:latin typeface="Sakkal Majalla" panose="02000000000000000000" pitchFamily="2" charset="-78"/>
                <a:cs typeface="Sakkal Majalla" panose="02000000000000000000" pitchFamily="2" charset="-78"/>
              </a:rPr>
              <a:t>تمنح الغرفة لموظفيها اجازة سنوية تعادل 36 يوم تقويمي تضاف برصيد الموظف مع بداية كل عام ميلادي  كما يحق للموظف التمتع بكامل ايام الإجازة او بجزء منها بعد موافقة رئيسه المباشر </a:t>
            </a:r>
          </a:p>
          <a:p>
            <a:pPr algn="just" rtl="1" eaLnBrk="1" fontAlgn="auto" hangingPunct="1">
              <a:spcBef>
                <a:spcPts val="0"/>
              </a:spcBef>
              <a:spcAft>
                <a:spcPts val="0"/>
              </a:spcAft>
              <a:buFont typeface="Wingdings" pitchFamily="2" charset="2"/>
              <a:buChar char="ü"/>
              <a:defRPr/>
            </a:pPr>
            <a:r>
              <a:rPr lang="ar-SA" dirty="0">
                <a:latin typeface="Sakkal Majalla" panose="02000000000000000000" pitchFamily="2" charset="-78"/>
                <a:cs typeface="Sakkal Majalla" panose="02000000000000000000" pitchFamily="2" charset="-78"/>
              </a:rPr>
              <a:t> يتم جدول الإجازات السنوية بداية كل عام ميلادي </a:t>
            </a:r>
          </a:p>
          <a:p>
            <a:pPr algn="r" rtl="1" eaLnBrk="1" fontAlgn="auto" hangingPunct="1">
              <a:spcBef>
                <a:spcPts val="0"/>
              </a:spcBef>
              <a:spcAft>
                <a:spcPts val="0"/>
              </a:spcAft>
              <a:buFont typeface="Wingdings" pitchFamily="2" charset="2"/>
              <a:buChar char="ü"/>
              <a:defRPr/>
            </a:pPr>
            <a:r>
              <a:rPr lang="ar-SA" dirty="0">
                <a:latin typeface="Sakkal Majalla" panose="02000000000000000000" pitchFamily="2" charset="-78"/>
                <a:cs typeface="Sakkal Majalla" panose="02000000000000000000" pitchFamily="2" charset="-78"/>
              </a:rPr>
              <a:t> يجب تقديم طلب الإجازة قبل بدئها حيث لن يتم الموافقة على أي اجازة بأثر رجعي. </a:t>
            </a:r>
          </a:p>
          <a:p>
            <a:pPr algn="just" rtl="1" eaLnBrk="1" fontAlgn="auto" hangingPunct="1">
              <a:spcBef>
                <a:spcPts val="0"/>
              </a:spcBef>
              <a:spcAft>
                <a:spcPts val="0"/>
              </a:spcAft>
              <a:buFont typeface="Wingdings" pitchFamily="2" charset="2"/>
              <a:buChar char="ü"/>
              <a:defRPr/>
            </a:pPr>
            <a:r>
              <a:rPr lang="ar-SA" dirty="0">
                <a:latin typeface="Sakkal Majalla" panose="02000000000000000000" pitchFamily="2" charset="-78"/>
                <a:cs typeface="Sakkal Majalla" panose="02000000000000000000" pitchFamily="2" charset="-78"/>
              </a:rPr>
              <a:t> الحرص على انهاء كافة الأعمال الموكلة اليك قبل بداية الإجازة </a:t>
            </a:r>
          </a:p>
          <a:p>
            <a:pPr algn="just" rtl="1" eaLnBrk="1" fontAlgn="auto" hangingPunct="1">
              <a:spcBef>
                <a:spcPts val="0"/>
              </a:spcBef>
              <a:spcAft>
                <a:spcPts val="0"/>
              </a:spcAft>
              <a:buFont typeface="Wingdings" pitchFamily="2" charset="2"/>
              <a:buChar char="ü"/>
              <a:defRPr/>
            </a:pPr>
            <a:r>
              <a:rPr lang="ar-SA" dirty="0">
                <a:latin typeface="Sakkal Majalla" panose="02000000000000000000" pitchFamily="2" charset="-78"/>
                <a:cs typeface="Sakkal Majalla" panose="02000000000000000000" pitchFamily="2" charset="-78"/>
              </a:rPr>
              <a:t> يتم صرف الراتب المقدم و تذاكر السفر في حال كون الإجازة اكثر من 18 يوم </a:t>
            </a:r>
          </a:p>
          <a:p>
            <a:pPr algn="just" rtl="1" eaLnBrk="1" fontAlgn="auto" hangingPunct="1">
              <a:spcBef>
                <a:spcPts val="0"/>
              </a:spcBef>
              <a:spcAft>
                <a:spcPts val="0"/>
              </a:spcAft>
              <a:buFont typeface="Wingdings" pitchFamily="2" charset="2"/>
              <a:buChar char="ü"/>
              <a:defRPr/>
            </a:pPr>
            <a:r>
              <a:rPr lang="ar-SA" dirty="0">
                <a:latin typeface="Sakkal Majalla" panose="02000000000000000000" pitchFamily="2" charset="-78"/>
                <a:cs typeface="Sakkal Majalla" panose="02000000000000000000" pitchFamily="2" charset="-78"/>
              </a:rPr>
              <a:t> التأكد من نقل الصلاحيات بالنظام قبل بداية الإجازة </a:t>
            </a:r>
          </a:p>
          <a:p>
            <a:pPr algn="just" rtl="1" eaLnBrk="1" fontAlgn="auto" hangingPunct="1">
              <a:spcBef>
                <a:spcPts val="0"/>
              </a:spcBef>
              <a:spcAft>
                <a:spcPts val="0"/>
              </a:spcAft>
              <a:buFont typeface="Wingdings" pitchFamily="2" charset="2"/>
              <a:buChar char="ü"/>
              <a:defRPr/>
            </a:pPr>
            <a:endParaRPr lang="ar-SA" dirty="0">
              <a:latin typeface="Sakkal Majalla" panose="02000000000000000000" pitchFamily="2" charset="-78"/>
              <a:cs typeface="Sakkal Majalla" panose="02000000000000000000" pitchFamily="2" charset="-78"/>
            </a:endParaRPr>
          </a:p>
          <a:p>
            <a:pPr algn="just" rtl="1" eaLnBrk="1" fontAlgn="auto" hangingPunct="1">
              <a:spcBef>
                <a:spcPts val="0"/>
              </a:spcBef>
              <a:spcAft>
                <a:spcPts val="0"/>
              </a:spcAft>
              <a:defRPr/>
            </a:pPr>
            <a:endParaRPr lang="ar-SA" dirty="0">
              <a:latin typeface="Sakkal Majalla" panose="02000000000000000000" pitchFamily="2" charset="-78"/>
              <a:cs typeface="Sakkal Majalla" panose="02000000000000000000" pitchFamily="2" charset="-78"/>
            </a:endParaRPr>
          </a:p>
          <a:p>
            <a:pPr algn="just" rtl="1" eaLnBrk="1" fontAlgn="auto" hangingPunct="1">
              <a:spcBef>
                <a:spcPts val="0"/>
              </a:spcBef>
              <a:spcAft>
                <a:spcPts val="0"/>
              </a:spcAft>
              <a:buFont typeface="Wingdings" pitchFamily="2" charset="2"/>
              <a:buChar char="ü"/>
              <a:defRPr/>
            </a:pPr>
            <a:endParaRPr lang="ar-SA" dirty="0">
              <a:latin typeface="Sakkal Majalla" panose="02000000000000000000" pitchFamily="2" charset="-78"/>
              <a:cs typeface="Sakkal Majalla" panose="02000000000000000000" pitchFamily="2" charset="-78"/>
            </a:endParaRPr>
          </a:p>
          <a:p>
            <a:pPr algn="just" rtl="1" eaLnBrk="1" fontAlgn="auto" hangingPunct="1">
              <a:spcBef>
                <a:spcPts val="0"/>
              </a:spcBef>
              <a:spcAft>
                <a:spcPts val="0"/>
              </a:spcAft>
              <a:defRPr/>
            </a:pPr>
            <a:r>
              <a:rPr lang="ar-SA" b="1" dirty="0">
                <a:solidFill>
                  <a:srgbClr val="FF0000"/>
                </a:solidFill>
                <a:latin typeface="Sakkal Majalla" panose="02000000000000000000" pitchFamily="2" charset="-78"/>
                <a:cs typeface="Sakkal Majalla" panose="02000000000000000000" pitchFamily="2" charset="-78"/>
              </a:rPr>
              <a:t> </a:t>
            </a:r>
            <a:r>
              <a:rPr lang="ar-SA" b="1" dirty="0" err="1">
                <a:solidFill>
                  <a:srgbClr val="FF0000"/>
                </a:solidFill>
                <a:latin typeface="Sakkal Majalla" panose="02000000000000000000" pitchFamily="2" charset="-78"/>
                <a:cs typeface="Sakkal Majalla" panose="02000000000000000000" pitchFamily="2" charset="-78"/>
              </a:rPr>
              <a:t>للإطلاع</a:t>
            </a:r>
            <a:r>
              <a:rPr lang="ar-SA" b="1" dirty="0">
                <a:solidFill>
                  <a:srgbClr val="FF0000"/>
                </a:solidFill>
                <a:latin typeface="Sakkal Majalla" panose="02000000000000000000" pitchFamily="2" charset="-78"/>
                <a:cs typeface="Sakkal Majalla" panose="02000000000000000000" pitchFamily="2" charset="-78"/>
              </a:rPr>
              <a:t> على الية تقديم طلب الإجازة اضغط </a:t>
            </a:r>
            <a:r>
              <a:rPr lang="ar-SA" b="1" dirty="0">
                <a:solidFill>
                  <a:srgbClr val="FF0000"/>
                </a:solidFill>
                <a:latin typeface="Sakkal Majalla" panose="02000000000000000000" pitchFamily="2" charset="-78"/>
                <a:cs typeface="Sakkal Majalla" panose="02000000000000000000" pitchFamily="2" charset="-78"/>
                <a:hlinkClick r:id="rId3" action="ppaction://hlinksldjump"/>
              </a:rPr>
              <a:t>هنا </a:t>
            </a:r>
            <a:endParaRPr lang="ar-SA" dirty="0">
              <a:latin typeface="Sakkal Majalla" panose="02000000000000000000" pitchFamily="2" charset="-78"/>
              <a:cs typeface="Sakkal Majalla" panose="02000000000000000000" pitchFamily="2" charset="-78"/>
            </a:endParaRPr>
          </a:p>
        </p:txBody>
      </p:sp>
      <p:sp>
        <p:nvSpPr>
          <p:cNvPr id="8" name="Title 1">
            <a:extLst>
              <a:ext uri="{FF2B5EF4-FFF2-40B4-BE49-F238E27FC236}">
                <a16:creationId xmlns:a16="http://schemas.microsoft.com/office/drawing/2014/main" id="{5709A39E-59E0-4256-B653-ED1EF8521E77}"/>
              </a:ext>
            </a:extLst>
          </p:cNvPr>
          <p:cNvSpPr txBox="1">
            <a:spLocks/>
          </p:cNvSpPr>
          <p:nvPr/>
        </p:nvSpPr>
        <p:spPr>
          <a:xfrm>
            <a:off x="2743200" y="1524000"/>
            <a:ext cx="3581400" cy="685800"/>
          </a:xfrm>
          <a:prstGeom prst="rect">
            <a:avLst/>
          </a:prstGeom>
        </p:spPr>
        <p:txBody>
          <a:bodyPr anchor="ctr">
            <a:normAutofit/>
          </a:bodyPr>
          <a:lstStyle/>
          <a:p>
            <a:pPr algn="ctr" eaLnBrk="1" fontAlgn="auto" hangingPunct="1">
              <a:spcAft>
                <a:spcPts val="0"/>
              </a:spcAft>
              <a:defRPr/>
            </a:pPr>
            <a:r>
              <a:rPr lang="ar-SA"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الإجازات السنوية</a:t>
            </a:r>
            <a:endParaRPr lang="en-US"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9" name="Rounded Rectangle 8">
            <a:hlinkClick r:id="rId4" action="ppaction://hlinksldjump"/>
            <a:extLst>
              <a:ext uri="{FF2B5EF4-FFF2-40B4-BE49-F238E27FC236}">
                <a16:creationId xmlns:a16="http://schemas.microsoft.com/office/drawing/2014/main" id="{356209B1-ABEA-4751-AA65-346FC92D4440}"/>
              </a:ext>
            </a:extLst>
          </p:cNvPr>
          <p:cNvSpPr/>
          <p:nvPr/>
        </p:nvSpPr>
        <p:spPr>
          <a:xfrm>
            <a:off x="7848601" y="6533871"/>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13" name="Rectangle 12">
            <a:extLst>
              <a:ext uri="{FF2B5EF4-FFF2-40B4-BE49-F238E27FC236}">
                <a16:creationId xmlns:a16="http://schemas.microsoft.com/office/drawing/2014/main" id="{343738E4-5006-4428-82ED-B000BDE96B5E}"/>
              </a:ext>
            </a:extLst>
          </p:cNvPr>
          <p:cNvSpPr/>
          <p:nvPr/>
        </p:nvSpPr>
        <p:spPr>
          <a:xfrm>
            <a:off x="21771" y="6505568"/>
            <a:ext cx="7750630"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7" descr="2">
            <a:extLst>
              <a:ext uri="{FF2B5EF4-FFF2-40B4-BE49-F238E27FC236}">
                <a16:creationId xmlns:a16="http://schemas.microsoft.com/office/drawing/2014/main" id="{9EC0B14F-7165-447C-8B18-D0EE698BC3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85D2B036-A254-4150-AC9E-ADA8670F7E48}"/>
              </a:ext>
            </a:extLst>
          </p:cNvPr>
          <p:cNvSpPr txBox="1">
            <a:spLocks/>
          </p:cNvSpPr>
          <p:nvPr/>
        </p:nvSpPr>
        <p:spPr>
          <a:xfrm>
            <a:off x="-568325"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5" name="Title 1">
            <a:extLst>
              <a:ext uri="{FF2B5EF4-FFF2-40B4-BE49-F238E27FC236}">
                <a16:creationId xmlns:a16="http://schemas.microsoft.com/office/drawing/2014/main" id="{BC4150C2-8E98-4CA3-BA4E-D6C5C6CBEA9D}"/>
              </a:ext>
            </a:extLst>
          </p:cNvPr>
          <p:cNvSpPr txBox="1">
            <a:spLocks/>
          </p:cNvSpPr>
          <p:nvPr/>
        </p:nvSpPr>
        <p:spPr>
          <a:xfrm>
            <a:off x="2765425" y="1406525"/>
            <a:ext cx="3581400" cy="685800"/>
          </a:xfrm>
          <a:prstGeom prst="rect">
            <a:avLst/>
          </a:prstGeom>
        </p:spPr>
        <p:txBody>
          <a:bodyPr anchor="ctr">
            <a:normAutofit/>
          </a:bodyPr>
          <a:lstStyle/>
          <a:p>
            <a:pPr algn="ctr" eaLnBrk="1" fontAlgn="auto" hangingPunct="1">
              <a:spcAft>
                <a:spcPts val="0"/>
              </a:spcAft>
              <a:defRPr/>
            </a:pPr>
            <a:r>
              <a:rPr lang="ar-SA"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التدريب </a:t>
            </a:r>
            <a:endParaRPr lang="en-US"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7" name="Rounded Rectangle 6">
            <a:hlinkClick r:id="rId4" action="ppaction://hlinksldjump"/>
            <a:extLst>
              <a:ext uri="{FF2B5EF4-FFF2-40B4-BE49-F238E27FC236}">
                <a16:creationId xmlns:a16="http://schemas.microsoft.com/office/drawing/2014/main" id="{A2B5022B-D381-4202-B29F-90A6C37660D4}"/>
              </a:ext>
            </a:extLst>
          </p:cNvPr>
          <p:cNvSpPr/>
          <p:nvPr/>
        </p:nvSpPr>
        <p:spPr>
          <a:xfrm>
            <a:off x="7886700" y="653796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Sakkal Majalla" panose="02000000000000000000" pitchFamily="2" charset="-78"/>
                <a:ea typeface="Hawyia  Chamber" pitchFamily="18" charset="-78"/>
                <a:cs typeface="Sakkal Majalla" panose="02000000000000000000" pitchFamily="2" charset="-78"/>
              </a:rPr>
              <a:t>القائمة الرئيسية</a:t>
            </a:r>
            <a:endParaRPr lang="en-US" sz="1000" dirty="0">
              <a:latin typeface="Sakkal Majalla" panose="02000000000000000000" pitchFamily="2" charset="-78"/>
              <a:ea typeface="Hawyia  Chamber" pitchFamily="18" charset="-78"/>
              <a:cs typeface="Sakkal Majalla" panose="02000000000000000000" pitchFamily="2" charset="-78"/>
            </a:endParaRPr>
          </a:p>
        </p:txBody>
      </p:sp>
      <p:sp>
        <p:nvSpPr>
          <p:cNvPr id="11" name="TextBox 12">
            <a:extLst>
              <a:ext uri="{FF2B5EF4-FFF2-40B4-BE49-F238E27FC236}">
                <a16:creationId xmlns:a16="http://schemas.microsoft.com/office/drawing/2014/main" id="{4FD18EF8-6E20-4AFD-A0A7-184E7EA7A262}"/>
              </a:ext>
            </a:extLst>
          </p:cNvPr>
          <p:cNvSpPr txBox="1">
            <a:spLocks noChangeArrowheads="1"/>
          </p:cNvSpPr>
          <p:nvPr/>
        </p:nvSpPr>
        <p:spPr bwMode="auto">
          <a:xfrm>
            <a:off x="342900" y="2092325"/>
            <a:ext cx="8458200" cy="1815882"/>
          </a:xfrm>
          <a:prstGeom prst="rect">
            <a:avLst/>
          </a:prstGeom>
          <a:noFill/>
          <a:ln w="9525">
            <a:noFill/>
            <a:miter lim="800000"/>
            <a:headEnd/>
            <a:tailEnd/>
          </a:ln>
        </p:spPr>
        <p:txBody>
          <a:bodyPr wrap="square">
            <a:spAutoFit/>
          </a:bodyPr>
          <a:lstStyle/>
          <a:p>
            <a:pPr algn="r" rtl="1" eaLnBrk="1" fontAlgn="auto" hangingPunct="1">
              <a:spcBef>
                <a:spcPts val="0"/>
              </a:spcBef>
              <a:spcAft>
                <a:spcPts val="0"/>
              </a:spcAft>
              <a:defRPr/>
            </a:pPr>
            <a:r>
              <a:rPr lang="ar-SA" sz="1600" dirty="0">
                <a:latin typeface="Sakkal Majalla" panose="02000000000000000000" pitchFamily="2" charset="-78"/>
                <a:cs typeface="Sakkal Majalla" panose="02000000000000000000" pitchFamily="2" charset="-78"/>
              </a:rPr>
              <a:t>التدريب هو نشاط مخطط ومستمر، يهدف إلى إعداد جهاز دائم من الأفراد ذوي الكفاءة والخبرة والإلمام بالتطورات العلمية والمهنية اللازمة لتغطية احتياجات العمل المتطورة وذلك عن طريق تنمية جدارات العاملين وتعميق المفاهيم التي تتصل بالأعمال التي يزاولونها</a:t>
            </a:r>
            <a:r>
              <a:rPr lang="en-US" sz="1600" dirty="0">
                <a:latin typeface="Sakkal Majalla" panose="02000000000000000000" pitchFamily="2" charset="-78"/>
                <a:cs typeface="Sakkal Majalla" panose="02000000000000000000" pitchFamily="2" charset="-78"/>
              </a:rPr>
              <a:t> </a:t>
            </a:r>
            <a:r>
              <a:rPr lang="ar-SA" sz="1600" dirty="0">
                <a:latin typeface="Sakkal Majalla" panose="02000000000000000000" pitchFamily="2" charset="-78"/>
                <a:cs typeface="Sakkal Majalla" panose="02000000000000000000" pitchFamily="2" charset="-78"/>
              </a:rPr>
              <a:t>وينقسم التدريب الى الأقسام التالية </a:t>
            </a:r>
            <a:endParaRPr lang="en-US" sz="1600" dirty="0">
              <a:latin typeface="Sakkal Majalla" panose="02000000000000000000" pitchFamily="2" charset="-78"/>
              <a:cs typeface="Sakkal Majalla" panose="02000000000000000000" pitchFamily="2" charset="-78"/>
            </a:endParaRPr>
          </a:p>
          <a:p>
            <a:pPr marL="285750" indent="-285750" algn="just" rtl="1" eaLnBrk="1" fontAlgn="auto" hangingPunct="1">
              <a:spcBef>
                <a:spcPts val="0"/>
              </a:spcBef>
              <a:spcAft>
                <a:spcPts val="0"/>
              </a:spcAft>
              <a:buFont typeface="Arial" pitchFamily="34" charset="0"/>
              <a:buChar char="•"/>
              <a:defRPr/>
            </a:pPr>
            <a:r>
              <a:rPr lang="ar-SA" sz="1600" b="1" dirty="0">
                <a:latin typeface="Sakkal Majalla" panose="02000000000000000000" pitchFamily="2" charset="-78"/>
                <a:cs typeface="Sakkal Majalla" panose="02000000000000000000" pitchFamily="2" charset="-78"/>
              </a:rPr>
              <a:t>تدريب أساسي</a:t>
            </a:r>
            <a:endParaRPr lang="en-US" sz="1600" b="1" dirty="0">
              <a:latin typeface="Sakkal Majalla" panose="02000000000000000000" pitchFamily="2" charset="-78"/>
              <a:cs typeface="Sakkal Majalla" panose="02000000000000000000" pitchFamily="2" charset="-78"/>
            </a:endParaRPr>
          </a:p>
          <a:p>
            <a:pPr algn="just" rtl="1" eaLnBrk="1" fontAlgn="auto" hangingPunct="1">
              <a:spcBef>
                <a:spcPts val="0"/>
              </a:spcBef>
              <a:spcAft>
                <a:spcPts val="0"/>
              </a:spcAft>
              <a:defRPr/>
            </a:pPr>
            <a:r>
              <a:rPr lang="ar-SA" sz="1600" dirty="0">
                <a:latin typeface="Sakkal Majalla" panose="02000000000000000000" pitchFamily="2" charset="-78"/>
                <a:cs typeface="Sakkal Majalla" panose="02000000000000000000" pitchFamily="2" charset="-78"/>
              </a:rPr>
              <a:t>برنامج </a:t>
            </a:r>
            <a:r>
              <a:rPr lang="ar-SA" sz="1600" b="1" dirty="0">
                <a:latin typeface="Sakkal Majalla" panose="02000000000000000000" pitchFamily="2" charset="-78"/>
                <a:cs typeface="Sakkal Majalla" panose="02000000000000000000" pitchFamily="2" charset="-78"/>
              </a:rPr>
              <a:t>مرحبا</a:t>
            </a:r>
            <a:r>
              <a:rPr lang="ar-SA" sz="1600" dirty="0">
                <a:latin typeface="Sakkal Majalla" panose="02000000000000000000" pitchFamily="2" charset="-78"/>
                <a:cs typeface="Sakkal Majalla" panose="02000000000000000000" pitchFamily="2" charset="-78"/>
              </a:rPr>
              <a:t> التعريفي يقدم للموظف الجديد ويهدف إلى تعريف الموظفين الجدد برؤية ورسالة الغرفة وأهدافها الاستراتيجية والسياسات والإجراءات موضحا معها سياسات ولوائح الموارد البشرية ولائحة أخلاقيات العمل وحقوق ومزايا العاملين بالغرفة ونظام تقييم الأداء والمسار الوظيفي والتدريب وفرص الترقي وكذلك بيئة العمل بالغرفة وهيكلها التنظيمي.</a:t>
            </a:r>
          </a:p>
        </p:txBody>
      </p:sp>
      <p:graphicFrame>
        <p:nvGraphicFramePr>
          <p:cNvPr id="13" name="Table 12">
            <a:extLst>
              <a:ext uri="{FF2B5EF4-FFF2-40B4-BE49-F238E27FC236}">
                <a16:creationId xmlns:a16="http://schemas.microsoft.com/office/drawing/2014/main" id="{B1DA2A79-5B00-44E7-A844-113ECBF78DFF}"/>
              </a:ext>
            </a:extLst>
          </p:cNvPr>
          <p:cNvGraphicFramePr>
            <a:graphicFrameLocks noGrp="1"/>
          </p:cNvGraphicFramePr>
          <p:nvPr>
            <p:extLst>
              <p:ext uri="{D42A27DB-BD31-4B8C-83A1-F6EECF244321}">
                <p14:modId xmlns:p14="http://schemas.microsoft.com/office/powerpoint/2010/main" val="2006708684"/>
              </p:ext>
            </p:extLst>
          </p:nvPr>
        </p:nvGraphicFramePr>
        <p:xfrm>
          <a:off x="609600" y="4038601"/>
          <a:ext cx="8191500" cy="636588"/>
        </p:xfrm>
        <a:graphic>
          <a:graphicData uri="http://schemas.openxmlformats.org/drawingml/2006/table">
            <a:tbl>
              <a:tblPr>
                <a:tableStyleId>{5C22544A-7EE6-4342-B048-85BDC9FD1C3A}</a:tableStyleId>
              </a:tblPr>
              <a:tblGrid>
                <a:gridCol w="8191500">
                  <a:extLst>
                    <a:ext uri="{9D8B030D-6E8A-4147-A177-3AD203B41FA5}">
                      <a16:colId xmlns:a16="http://schemas.microsoft.com/office/drawing/2014/main" val="20000"/>
                    </a:ext>
                  </a:extLst>
                </a:gridCol>
              </a:tblGrid>
              <a:tr h="636588">
                <a:tc>
                  <a:txBody>
                    <a:bodyPr/>
                    <a:lstStyle/>
                    <a:p>
                      <a:pPr marL="285750" marR="0" lvl="0" indent="-285750" algn="r" rtl="1">
                        <a:spcBef>
                          <a:spcPts val="0"/>
                        </a:spcBef>
                        <a:spcAft>
                          <a:spcPts val="0"/>
                        </a:spcAft>
                        <a:buFont typeface="Arial" panose="020B0604020202020204" pitchFamily="34" charset="0"/>
                        <a:buChar char="•"/>
                      </a:pPr>
                      <a:r>
                        <a:rPr lang="ar-SA" sz="1600" b="1" kern="1200" dirty="0">
                          <a:solidFill>
                            <a:schemeClr val="tx1"/>
                          </a:solidFill>
                          <a:latin typeface="Sakkal Majalla" panose="02000000000000000000" pitchFamily="2" charset="-78"/>
                          <a:ea typeface="+mn-ea"/>
                          <a:cs typeface="Sakkal Majalla" panose="02000000000000000000" pitchFamily="2" charset="-78"/>
                        </a:rPr>
                        <a:t>تدريب عام </a:t>
                      </a:r>
                      <a:r>
                        <a:rPr lang="ar-SA" sz="1600" kern="1200" dirty="0">
                          <a:solidFill>
                            <a:schemeClr val="tx1"/>
                          </a:solidFill>
                          <a:latin typeface="Sakkal Majalla" panose="02000000000000000000" pitchFamily="2" charset="-78"/>
                          <a:ea typeface="+mn-ea"/>
                          <a:cs typeface="Sakkal Majalla" panose="02000000000000000000" pitchFamily="2" charset="-78"/>
                        </a:rPr>
                        <a:t>: هو التدريب الذي يهدف إلى إكساب وتنمية المهارات الإدارية والسلوكية العامة.</a:t>
                      </a:r>
                      <a:endParaRPr lang="en-US" sz="1600" kern="1200" dirty="0">
                        <a:solidFill>
                          <a:schemeClr val="tx1"/>
                        </a:solidFill>
                        <a:latin typeface="Sakkal Majalla" panose="02000000000000000000" pitchFamily="2" charset="-78"/>
                        <a:ea typeface="+mn-ea"/>
                        <a:cs typeface="Sakkal Majalla" panose="02000000000000000000" pitchFamily="2" charset="-78"/>
                      </a:endParaRP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graphicFrame>
        <p:nvGraphicFramePr>
          <p:cNvPr id="14" name="Table 13">
            <a:extLst>
              <a:ext uri="{FF2B5EF4-FFF2-40B4-BE49-F238E27FC236}">
                <a16:creationId xmlns:a16="http://schemas.microsoft.com/office/drawing/2014/main" id="{4DE5E27E-2179-4CC7-8075-005E9F7C33D4}"/>
              </a:ext>
            </a:extLst>
          </p:cNvPr>
          <p:cNvGraphicFramePr>
            <a:graphicFrameLocks noGrp="1"/>
          </p:cNvGraphicFramePr>
          <p:nvPr>
            <p:extLst>
              <p:ext uri="{D42A27DB-BD31-4B8C-83A1-F6EECF244321}">
                <p14:modId xmlns:p14="http://schemas.microsoft.com/office/powerpoint/2010/main" val="1511386675"/>
              </p:ext>
            </p:extLst>
          </p:nvPr>
        </p:nvGraphicFramePr>
        <p:xfrm>
          <a:off x="609600" y="4343400"/>
          <a:ext cx="8191500" cy="1219200"/>
        </p:xfrm>
        <a:graphic>
          <a:graphicData uri="http://schemas.openxmlformats.org/drawingml/2006/table">
            <a:tbl>
              <a:tblPr>
                <a:tableStyleId>{5C22544A-7EE6-4342-B048-85BDC9FD1C3A}</a:tableStyleId>
              </a:tblPr>
              <a:tblGrid>
                <a:gridCol w="8191500">
                  <a:extLst>
                    <a:ext uri="{9D8B030D-6E8A-4147-A177-3AD203B41FA5}">
                      <a16:colId xmlns:a16="http://schemas.microsoft.com/office/drawing/2014/main" val="20000"/>
                    </a:ext>
                  </a:extLst>
                </a:gridCol>
              </a:tblGrid>
              <a:tr h="1219200">
                <a:tc>
                  <a:txBody>
                    <a:bodyPr/>
                    <a:lstStyle/>
                    <a:p>
                      <a:pPr marL="285750" marR="0" lvl="0" indent="-285750" algn="r" rtl="1">
                        <a:spcBef>
                          <a:spcPts val="0"/>
                        </a:spcBef>
                        <a:spcAft>
                          <a:spcPts val="0"/>
                        </a:spcAft>
                        <a:buFont typeface="Arial" panose="020B0604020202020204" pitchFamily="34" charset="0"/>
                        <a:buChar char="•"/>
                      </a:pPr>
                      <a:r>
                        <a:rPr lang="ar-SA" sz="1600" b="1" kern="1200" dirty="0">
                          <a:solidFill>
                            <a:schemeClr val="tx1"/>
                          </a:solidFill>
                          <a:latin typeface="Sakkal Majalla" panose="02000000000000000000" pitchFamily="2" charset="-78"/>
                          <a:ea typeface="+mn-ea"/>
                          <a:cs typeface="Sakkal Majalla" panose="02000000000000000000" pitchFamily="2" charset="-78"/>
                        </a:rPr>
                        <a:t>تدريب تخصصي </a:t>
                      </a:r>
                      <a:r>
                        <a:rPr lang="ar-SA" sz="1100" dirty="0">
                          <a:effectLst/>
                          <a:latin typeface="Sakkal Majalla" panose="02000000000000000000" pitchFamily="2" charset="-78"/>
                          <a:cs typeface="Sakkal Majalla" panose="02000000000000000000" pitchFamily="2" charset="-78"/>
                        </a:rPr>
                        <a:t>: </a:t>
                      </a:r>
                      <a:r>
                        <a:rPr lang="ar-SA" sz="1600" b="0" kern="1200" dirty="0">
                          <a:solidFill>
                            <a:schemeClr val="tx1"/>
                          </a:solidFill>
                          <a:latin typeface="Sakkal Majalla" panose="02000000000000000000" pitchFamily="2" charset="-78"/>
                          <a:ea typeface="+mn-ea"/>
                          <a:cs typeface="Sakkal Majalla" panose="02000000000000000000" pitchFamily="2" charset="-78"/>
                        </a:rPr>
                        <a:t>هو التدريب الذي يهدف إلى تنمية الخبرات والمعلومات والمهارات المتخصصة المرتبطة بطبيعة  عمل القسم أو الإدارة واحتياجات وظيفة ما بعينها.</a:t>
                      </a:r>
                      <a:endParaRPr lang="en-US" sz="1600" b="0" kern="1200" dirty="0">
                        <a:solidFill>
                          <a:schemeClr val="tx1"/>
                        </a:solidFill>
                        <a:latin typeface="Sakkal Majalla" panose="02000000000000000000" pitchFamily="2" charset="-78"/>
                        <a:ea typeface="+mn-ea"/>
                        <a:cs typeface="Sakkal Majalla" panose="02000000000000000000" pitchFamily="2" charset="-78"/>
                      </a:endParaRP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graphicFrame>
        <p:nvGraphicFramePr>
          <p:cNvPr id="15" name="Table 14">
            <a:extLst>
              <a:ext uri="{FF2B5EF4-FFF2-40B4-BE49-F238E27FC236}">
                <a16:creationId xmlns:a16="http://schemas.microsoft.com/office/drawing/2014/main" id="{5F66C8C1-4FC8-4847-ABDA-D1BF98BECD9D}"/>
              </a:ext>
            </a:extLst>
          </p:cNvPr>
          <p:cNvGraphicFramePr>
            <a:graphicFrameLocks noGrp="1"/>
          </p:cNvGraphicFramePr>
          <p:nvPr>
            <p:extLst>
              <p:ext uri="{D42A27DB-BD31-4B8C-83A1-F6EECF244321}">
                <p14:modId xmlns:p14="http://schemas.microsoft.com/office/powerpoint/2010/main" val="1255758310"/>
              </p:ext>
            </p:extLst>
          </p:nvPr>
        </p:nvGraphicFramePr>
        <p:xfrm>
          <a:off x="311150" y="4953000"/>
          <a:ext cx="8489950" cy="868680"/>
        </p:xfrm>
        <a:graphic>
          <a:graphicData uri="http://schemas.openxmlformats.org/drawingml/2006/table">
            <a:tbl>
              <a:tblPr>
                <a:tableStyleId>{5C22544A-7EE6-4342-B048-85BDC9FD1C3A}</a:tableStyleId>
              </a:tblPr>
              <a:tblGrid>
                <a:gridCol w="8489950">
                  <a:extLst>
                    <a:ext uri="{9D8B030D-6E8A-4147-A177-3AD203B41FA5}">
                      <a16:colId xmlns:a16="http://schemas.microsoft.com/office/drawing/2014/main" val="20000"/>
                    </a:ext>
                  </a:extLst>
                </a:gridCol>
              </a:tblGrid>
              <a:tr h="868680">
                <a:tc>
                  <a:txBody>
                    <a:bodyPr/>
                    <a:lstStyle/>
                    <a:p>
                      <a:pPr marL="285750" marR="0" lvl="0" indent="-285750" algn="r" rtl="1">
                        <a:spcBef>
                          <a:spcPts val="0"/>
                        </a:spcBef>
                        <a:spcAft>
                          <a:spcPts val="0"/>
                        </a:spcAft>
                        <a:buFont typeface="Arial" panose="020B0604020202020204" pitchFamily="34" charset="0"/>
                        <a:buChar char="•"/>
                      </a:pPr>
                      <a:r>
                        <a:rPr lang="ar-SA" sz="1600" b="1" kern="1200" dirty="0">
                          <a:solidFill>
                            <a:schemeClr val="tx1"/>
                          </a:solidFill>
                          <a:latin typeface="Sakkal Majalla" panose="02000000000000000000" pitchFamily="2" charset="-78"/>
                          <a:ea typeface="+mn-ea"/>
                          <a:cs typeface="Sakkal Majalla" panose="02000000000000000000" pitchFamily="2" charset="-78"/>
                        </a:rPr>
                        <a:t>تدريب قيادي</a:t>
                      </a:r>
                      <a:r>
                        <a:rPr lang="ar-SA" sz="1100" dirty="0">
                          <a:effectLst/>
                          <a:latin typeface="Sakkal Majalla" panose="02000000000000000000" pitchFamily="2" charset="-78"/>
                          <a:cs typeface="Sakkal Majalla" panose="02000000000000000000" pitchFamily="2" charset="-78"/>
                        </a:rPr>
                        <a:t>: </a:t>
                      </a:r>
                      <a:r>
                        <a:rPr lang="ar-SA" sz="1600" b="0" kern="1200" dirty="0">
                          <a:solidFill>
                            <a:schemeClr val="tx1"/>
                          </a:solidFill>
                          <a:latin typeface="Sakkal Majalla" panose="02000000000000000000" pitchFamily="2" charset="-78"/>
                          <a:ea typeface="+mn-ea"/>
                          <a:cs typeface="Sakkal Majalla" panose="02000000000000000000" pitchFamily="2" charset="-78"/>
                        </a:rPr>
                        <a:t>هو ما يوجه للقادة في مستويات الإشراف المختلفة أو لإعداد قادة المستقبل لزيادة قدراتهم التنظيمية وكفاءتهم الإدارية في قيادة مرؤوسيهم</a:t>
                      </a:r>
                      <a:endParaRPr lang="en-US" sz="1600" b="0" kern="1200" dirty="0">
                        <a:solidFill>
                          <a:schemeClr val="tx1"/>
                        </a:solidFill>
                        <a:latin typeface="Sakkal Majalla" panose="02000000000000000000" pitchFamily="2" charset="-78"/>
                        <a:ea typeface="+mn-ea"/>
                        <a:cs typeface="Sakkal Majalla" panose="02000000000000000000" pitchFamily="2" charset="-78"/>
                      </a:endParaRP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sp>
        <p:nvSpPr>
          <p:cNvPr id="17" name="Rectangle 16">
            <a:extLst>
              <a:ext uri="{FF2B5EF4-FFF2-40B4-BE49-F238E27FC236}">
                <a16:creationId xmlns:a16="http://schemas.microsoft.com/office/drawing/2014/main" id="{343738E4-5006-4428-82ED-B000BDE96B5E}"/>
              </a:ext>
            </a:extLst>
          </p:cNvPr>
          <p:cNvSpPr/>
          <p:nvPr/>
        </p:nvSpPr>
        <p:spPr>
          <a:xfrm>
            <a:off x="21771" y="6505568"/>
            <a:ext cx="7750630"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7" descr="2">
            <a:extLst>
              <a:ext uri="{FF2B5EF4-FFF2-40B4-BE49-F238E27FC236}">
                <a16:creationId xmlns:a16="http://schemas.microsoft.com/office/drawing/2014/main" id="{FCBE02C9-D2A1-4708-9FB8-2A03E8CF4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AA55BB7F-C958-48EB-AA7B-FC5B081C6D4C}"/>
              </a:ext>
            </a:extLst>
          </p:cNvPr>
          <p:cNvSpPr txBox="1">
            <a:spLocks/>
          </p:cNvSpPr>
          <p:nvPr/>
        </p:nvSpPr>
        <p:spPr>
          <a:xfrm>
            <a:off x="-60960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5" name="Title 1">
            <a:extLst>
              <a:ext uri="{FF2B5EF4-FFF2-40B4-BE49-F238E27FC236}">
                <a16:creationId xmlns:a16="http://schemas.microsoft.com/office/drawing/2014/main" id="{CE0518F4-49AD-49F0-8B8B-BE587AA68EEA}"/>
              </a:ext>
            </a:extLst>
          </p:cNvPr>
          <p:cNvSpPr txBox="1">
            <a:spLocks/>
          </p:cNvSpPr>
          <p:nvPr/>
        </p:nvSpPr>
        <p:spPr>
          <a:xfrm>
            <a:off x="2667000" y="1447800"/>
            <a:ext cx="3581400" cy="685800"/>
          </a:xfrm>
          <a:prstGeom prst="rect">
            <a:avLst/>
          </a:prstGeom>
        </p:spPr>
        <p:txBody>
          <a:bodyPr anchor="ctr">
            <a:normAutofit/>
          </a:bodyPr>
          <a:lstStyle/>
          <a:p>
            <a:pPr algn="ctr" eaLnBrk="1" fontAlgn="auto" hangingPunct="1">
              <a:spcAft>
                <a:spcPts val="0"/>
              </a:spcAft>
              <a:defRPr/>
            </a:pPr>
            <a:r>
              <a:rPr lang="ar-SA"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مواصلة التعليم </a:t>
            </a:r>
            <a:endParaRPr lang="en-US"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30726" name="TextBox 12">
            <a:extLst>
              <a:ext uri="{FF2B5EF4-FFF2-40B4-BE49-F238E27FC236}">
                <a16:creationId xmlns:a16="http://schemas.microsoft.com/office/drawing/2014/main" id="{8C1A7177-13A6-4B60-A73C-0B9CD97B5AE6}"/>
              </a:ext>
            </a:extLst>
          </p:cNvPr>
          <p:cNvSpPr txBox="1">
            <a:spLocks noChangeArrowheads="1"/>
          </p:cNvSpPr>
          <p:nvPr/>
        </p:nvSpPr>
        <p:spPr bwMode="auto">
          <a:xfrm>
            <a:off x="381000" y="2438400"/>
            <a:ext cx="8458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ar-SA" altLang="ar-SA" sz="1800" dirty="0">
                <a:latin typeface="Sakkal Majalla" panose="02000000000000000000" pitchFamily="2" charset="-78"/>
                <a:cs typeface="Sakkal Majalla" panose="02000000000000000000" pitchFamily="2" charset="-78"/>
              </a:rPr>
              <a:t>تسعى غرفة الشرقية الى تحفيز موظفيها وحثهم على اكمال تعليمهم و الحصول على اعلى الشهادات الدراسية وذلك من خلال برنامج مواصلة التعليم الذي يتيح للموظف الحصول على ايام اجازة للاختبارات الدراسية وفق الشروط و الضوابط المذكورة باللائحة </a:t>
            </a:r>
          </a:p>
          <a:p>
            <a:pPr algn="r" rtl="1" eaLnBrk="1" hangingPunct="1">
              <a:spcBef>
                <a:spcPct val="0"/>
              </a:spcBef>
              <a:buFont typeface="Wingdings" panose="05000000000000000000" pitchFamily="2" charset="2"/>
              <a:buChar char="ü"/>
            </a:pPr>
            <a:r>
              <a:rPr lang="ar-SA" altLang="ar-SA" sz="1800" dirty="0">
                <a:latin typeface="Sakkal Majalla" panose="02000000000000000000" pitchFamily="2" charset="-78"/>
                <a:cs typeface="Sakkal Majalla" panose="02000000000000000000" pitchFamily="2" charset="-78"/>
              </a:rPr>
              <a:t> اجتياز فترة التجربة </a:t>
            </a:r>
          </a:p>
          <a:p>
            <a:pPr algn="just" rtl="1" eaLnBrk="1" hangingPunct="1">
              <a:spcBef>
                <a:spcPct val="0"/>
              </a:spcBef>
              <a:buFont typeface="Wingdings" panose="05000000000000000000" pitchFamily="2" charset="2"/>
              <a:buChar char="ü"/>
            </a:pPr>
            <a:r>
              <a:rPr lang="ar-SA" altLang="ar-SA" sz="1800" dirty="0">
                <a:latin typeface="Sakkal Majalla" panose="02000000000000000000" pitchFamily="2" charset="-78"/>
                <a:cs typeface="Sakkal Majalla" panose="02000000000000000000" pitchFamily="2" charset="-78"/>
              </a:rPr>
              <a:t> يجب التسجيل ببرنامج مواصلة التعليم و تكون اولوية القبول حسب الأولوية و حسب الميزانية المعتمدة </a:t>
            </a:r>
          </a:p>
          <a:p>
            <a:pPr algn="just" rtl="1" eaLnBrk="1" hangingPunct="1">
              <a:spcBef>
                <a:spcPct val="0"/>
              </a:spcBef>
              <a:buFont typeface="Wingdings" panose="05000000000000000000" pitchFamily="2" charset="2"/>
              <a:buChar char="ü"/>
            </a:pPr>
            <a:r>
              <a:rPr lang="ar-SA" altLang="ar-SA" sz="1800" dirty="0">
                <a:latin typeface="Sakkal Majalla" panose="02000000000000000000" pitchFamily="2" charset="-78"/>
                <a:cs typeface="Sakkal Majalla" panose="02000000000000000000" pitchFamily="2" charset="-78"/>
              </a:rPr>
              <a:t> تقديم طلب التسجيل قبل بداية العام الدراسي </a:t>
            </a:r>
          </a:p>
          <a:p>
            <a:pPr algn="just" rtl="1" eaLnBrk="1" hangingPunct="1">
              <a:spcBef>
                <a:spcPct val="0"/>
              </a:spcBef>
              <a:buFont typeface="Wingdings" panose="05000000000000000000" pitchFamily="2" charset="2"/>
              <a:buChar char="ü"/>
            </a:pPr>
            <a:r>
              <a:rPr lang="ar-SA" altLang="ar-SA" sz="1800" dirty="0">
                <a:latin typeface="Sakkal Majalla" panose="02000000000000000000" pitchFamily="2" charset="-78"/>
                <a:cs typeface="Sakkal Majalla" panose="02000000000000000000" pitchFamily="2" charset="-78"/>
              </a:rPr>
              <a:t> التقيد بالجدول المعد لكل مرحلة دراسية </a:t>
            </a:r>
          </a:p>
          <a:p>
            <a:pPr algn="just" rtl="1" eaLnBrk="1" hangingPunct="1">
              <a:spcBef>
                <a:spcPct val="0"/>
              </a:spcBef>
              <a:buFont typeface="Wingdings" panose="05000000000000000000" pitchFamily="2" charset="2"/>
              <a:buChar char="ü"/>
            </a:pPr>
            <a:r>
              <a:rPr lang="ar-SA" altLang="ar-SA" sz="1800" dirty="0">
                <a:latin typeface="Sakkal Majalla" panose="02000000000000000000" pitchFamily="2" charset="-78"/>
                <a:cs typeface="Sakkal Majalla" panose="02000000000000000000" pitchFamily="2" charset="-78"/>
              </a:rPr>
              <a:t> تقديم الجدول الدراسي قبل بداية الاختبارات </a:t>
            </a:r>
          </a:p>
          <a:p>
            <a:pPr algn="just" rtl="1" eaLnBrk="1" hangingPunct="1">
              <a:spcBef>
                <a:spcPct val="0"/>
              </a:spcBef>
              <a:buFontTx/>
              <a:buNone/>
            </a:pPr>
            <a:endParaRPr lang="ar-SA" altLang="ar-SA" sz="1800" dirty="0">
              <a:latin typeface="Sakkal Majalla" panose="02000000000000000000" pitchFamily="2" charset="-78"/>
              <a:cs typeface="Sakkal Majalla" panose="02000000000000000000" pitchFamily="2" charset="-78"/>
            </a:endParaRPr>
          </a:p>
          <a:p>
            <a:pPr algn="just" rtl="1" eaLnBrk="1" hangingPunct="1">
              <a:spcBef>
                <a:spcPct val="0"/>
              </a:spcBef>
              <a:buFont typeface="Wingdings" panose="05000000000000000000" pitchFamily="2" charset="2"/>
              <a:buChar char="ü"/>
            </a:pPr>
            <a:endParaRPr lang="ar-SA" altLang="ar-SA" sz="1800" dirty="0">
              <a:latin typeface="Sakkal Majalla" panose="02000000000000000000" pitchFamily="2" charset="-78"/>
              <a:cs typeface="Sakkal Majalla" panose="02000000000000000000" pitchFamily="2" charset="-78"/>
            </a:endParaRPr>
          </a:p>
          <a:p>
            <a:pPr algn="just" rtl="1" eaLnBrk="1" hangingPunct="1">
              <a:spcBef>
                <a:spcPct val="0"/>
              </a:spcBef>
              <a:buFontTx/>
              <a:buNone/>
            </a:pPr>
            <a:endParaRPr lang="ar-SA" altLang="ar-SA" sz="1800" dirty="0">
              <a:latin typeface="Sakkal Majalla" panose="02000000000000000000" pitchFamily="2" charset="-78"/>
              <a:cs typeface="Sakkal Majalla" panose="02000000000000000000" pitchFamily="2" charset="-78"/>
            </a:endParaRPr>
          </a:p>
        </p:txBody>
      </p:sp>
      <p:sp>
        <p:nvSpPr>
          <p:cNvPr id="8" name="Rounded Rectangle 7">
            <a:hlinkClick r:id="rId3" action="ppaction://hlinksldjump"/>
            <a:extLst>
              <a:ext uri="{FF2B5EF4-FFF2-40B4-BE49-F238E27FC236}">
                <a16:creationId xmlns:a16="http://schemas.microsoft.com/office/drawing/2014/main" id="{1D291482-DA2F-4FF0-AD7B-AD7A7710611C}"/>
              </a:ext>
            </a:extLst>
          </p:cNvPr>
          <p:cNvSpPr/>
          <p:nvPr/>
        </p:nvSpPr>
        <p:spPr>
          <a:xfrm>
            <a:off x="7886700" y="6525162"/>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11" name="Rectangle 10">
            <a:extLst>
              <a:ext uri="{FF2B5EF4-FFF2-40B4-BE49-F238E27FC236}">
                <a16:creationId xmlns:a16="http://schemas.microsoft.com/office/drawing/2014/main" id="{343738E4-5006-4428-82ED-B000BDE96B5E}"/>
              </a:ext>
            </a:extLst>
          </p:cNvPr>
          <p:cNvSpPr/>
          <p:nvPr/>
        </p:nvSpPr>
        <p:spPr>
          <a:xfrm>
            <a:off x="21771" y="6505568"/>
            <a:ext cx="7750630"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7" descr="2">
            <a:extLst>
              <a:ext uri="{FF2B5EF4-FFF2-40B4-BE49-F238E27FC236}">
                <a16:creationId xmlns:a16="http://schemas.microsoft.com/office/drawing/2014/main" id="{ED3C630E-F284-4966-8DB3-9E9D59405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99EC3F52-F0AC-4E30-AB4D-083E20BA22C6}"/>
              </a:ext>
            </a:extLst>
          </p:cNvPr>
          <p:cNvSpPr txBox="1">
            <a:spLocks/>
          </p:cNvSpPr>
          <p:nvPr/>
        </p:nvSpPr>
        <p:spPr>
          <a:xfrm>
            <a:off x="-533400" y="5926138"/>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5" name="Title 1">
            <a:extLst>
              <a:ext uri="{FF2B5EF4-FFF2-40B4-BE49-F238E27FC236}">
                <a16:creationId xmlns:a16="http://schemas.microsoft.com/office/drawing/2014/main" id="{0F2420E1-05D5-4F7A-B9D2-F8FA6E734654}"/>
              </a:ext>
            </a:extLst>
          </p:cNvPr>
          <p:cNvSpPr txBox="1">
            <a:spLocks/>
          </p:cNvSpPr>
          <p:nvPr/>
        </p:nvSpPr>
        <p:spPr>
          <a:xfrm>
            <a:off x="2667000" y="1447800"/>
            <a:ext cx="3581400" cy="685800"/>
          </a:xfrm>
          <a:prstGeom prst="rect">
            <a:avLst/>
          </a:prstGeom>
        </p:spPr>
        <p:txBody>
          <a:bodyPr anchor="ctr">
            <a:normAutofit/>
          </a:bodyPr>
          <a:lstStyle/>
          <a:p>
            <a:pPr algn="ctr" eaLnBrk="1" fontAlgn="auto" hangingPunct="1">
              <a:spcAft>
                <a:spcPts val="0"/>
              </a:spcAft>
              <a:defRPr/>
            </a:pPr>
            <a:r>
              <a:rPr lang="ar-SA"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برنامج الصندوق التعاوني </a:t>
            </a:r>
            <a:endParaRPr lang="en-US"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21510" name="TextBox 12">
            <a:extLst>
              <a:ext uri="{FF2B5EF4-FFF2-40B4-BE49-F238E27FC236}">
                <a16:creationId xmlns:a16="http://schemas.microsoft.com/office/drawing/2014/main" id="{C364DBFB-E250-45CA-B368-94D5999CCE79}"/>
              </a:ext>
            </a:extLst>
          </p:cNvPr>
          <p:cNvSpPr txBox="1">
            <a:spLocks noChangeArrowheads="1"/>
          </p:cNvSpPr>
          <p:nvPr/>
        </p:nvSpPr>
        <p:spPr bwMode="auto">
          <a:xfrm>
            <a:off x="342900" y="2614185"/>
            <a:ext cx="8458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rtl="1" eaLnBrk="1" hangingPunct="1">
              <a:spcBef>
                <a:spcPct val="0"/>
              </a:spcBef>
              <a:buFontTx/>
              <a:buNone/>
              <a:defRPr/>
            </a:pPr>
            <a:r>
              <a:rPr lang="ar-SA" altLang="ar-SA" sz="1800" dirty="0">
                <a:latin typeface="Sakkal Majalla" panose="02000000000000000000" pitchFamily="2" charset="-78"/>
                <a:cs typeface="Sakkal Majalla" panose="02000000000000000000" pitchFamily="2" charset="-78"/>
              </a:rPr>
              <a:t>تهدف غرفة الشرقية الى خلق بيئة عمل تنافسية و متسمة بالروح الأخوية من خلال برنامج الصندوق التعاوني و الذي يتم من خلاله منح المشتركين بالصندوق قروض شخصية يتم تسديدها على فترات ابتدأ من سنه و بحد اقصى ثلاث سنوات وتحسب القروض على اساس مستحقات نهاية الخدمة للمشتركين بعضوية الادخار كما يقدم الصندوق مساعدات مالية للزواج و المولود الجديد و مساعدات غير مستردة للمشتركين ببرنامج العطاء وذلك من خلال تقديمهم للطلبات للجنة الصندوق ليتم دراستها وتحديد المبلغ الممنوح للمتقدم حيث يصل الدعم بحد اقصى الى 15.000 الف ريال ويتم الاستفادة من هذه الخدمات وفق الشروط ادناه </a:t>
            </a:r>
          </a:p>
          <a:p>
            <a:pPr algn="just" rtl="1" eaLnBrk="1" hangingPunct="1">
              <a:spcBef>
                <a:spcPct val="0"/>
              </a:spcBef>
              <a:buFont typeface="Wingdings" pitchFamily="2" charset="2"/>
              <a:buChar char="ü"/>
              <a:defRPr/>
            </a:pPr>
            <a:r>
              <a:rPr lang="ar-SA" altLang="ar-SA" sz="1800" dirty="0">
                <a:latin typeface="Sakkal Majalla" panose="02000000000000000000" pitchFamily="2" charset="-78"/>
                <a:cs typeface="Sakkal Majalla" panose="02000000000000000000" pitchFamily="2" charset="-78"/>
              </a:rPr>
              <a:t> الاشتراك بصندوق الادخار و استقطاع ما قيمته 5% من الراتب الأساسي و يحق للموظف رفع هذه النسبة </a:t>
            </a:r>
          </a:p>
          <a:p>
            <a:pPr algn="just" rtl="1" eaLnBrk="1" hangingPunct="1">
              <a:spcBef>
                <a:spcPct val="0"/>
              </a:spcBef>
              <a:buFont typeface="Wingdings" pitchFamily="2" charset="2"/>
              <a:buChar char="ü"/>
              <a:defRPr/>
            </a:pPr>
            <a:r>
              <a:rPr lang="ar-SA" altLang="ar-SA" sz="1800" dirty="0">
                <a:latin typeface="Sakkal Majalla" panose="02000000000000000000" pitchFamily="2" charset="-78"/>
                <a:cs typeface="Sakkal Majalla" panose="02000000000000000000" pitchFamily="2" charset="-78"/>
              </a:rPr>
              <a:t> الاشتراك بصندوق المساعدات و استقطاع ما قيمته 0.5 % من الرتب الأساسي و بحد اقصى 100 ريال </a:t>
            </a:r>
          </a:p>
          <a:p>
            <a:pPr algn="just" rtl="1" eaLnBrk="1" hangingPunct="1">
              <a:spcBef>
                <a:spcPct val="0"/>
              </a:spcBef>
              <a:buFont typeface="Wingdings" pitchFamily="2" charset="2"/>
              <a:buChar char="ü"/>
              <a:defRPr/>
            </a:pPr>
            <a:r>
              <a:rPr lang="ar-SA" altLang="ar-SA" sz="1800" dirty="0">
                <a:latin typeface="Sakkal Majalla" panose="02000000000000000000" pitchFamily="2" charset="-78"/>
                <a:cs typeface="Sakkal Majalla" panose="02000000000000000000" pitchFamily="2" charset="-78"/>
              </a:rPr>
              <a:t> يحق للموظف الاستفادة من هذه الخدمات بعد مضى 6 اشهر من تاريخ الاشتراك</a:t>
            </a:r>
          </a:p>
          <a:p>
            <a:pPr algn="just" rtl="1" eaLnBrk="1" hangingPunct="1">
              <a:spcBef>
                <a:spcPct val="0"/>
              </a:spcBef>
              <a:buFont typeface="Wingdings" pitchFamily="2" charset="2"/>
              <a:buChar char="ü"/>
              <a:defRPr/>
            </a:pPr>
            <a:r>
              <a:rPr lang="ar-SA" altLang="ar-SA" sz="1800" dirty="0">
                <a:latin typeface="Sakkal Majalla" panose="02000000000000000000" pitchFamily="2" charset="-78"/>
                <a:cs typeface="Sakkal Majalla" panose="02000000000000000000" pitchFamily="2" charset="-78"/>
              </a:rPr>
              <a:t> يتم صرف مبلغ 4000 ريال في حال زواج المشترك </a:t>
            </a:r>
          </a:p>
          <a:p>
            <a:pPr algn="just" rtl="1" eaLnBrk="1" hangingPunct="1">
              <a:spcBef>
                <a:spcPct val="0"/>
              </a:spcBef>
              <a:buFont typeface="Wingdings" pitchFamily="2" charset="2"/>
              <a:buChar char="ü"/>
              <a:defRPr/>
            </a:pPr>
            <a:r>
              <a:rPr lang="ar-SA" altLang="ar-SA" sz="1800" dirty="0">
                <a:latin typeface="Sakkal Majalla" panose="02000000000000000000" pitchFamily="2" charset="-78"/>
                <a:cs typeface="Sakkal Majalla" panose="02000000000000000000" pitchFamily="2" charset="-78"/>
              </a:rPr>
              <a:t> يتم صرف 1000 ريال في حال رزق المشترك بمولود جديد </a:t>
            </a:r>
          </a:p>
        </p:txBody>
      </p:sp>
      <p:sp>
        <p:nvSpPr>
          <p:cNvPr id="8" name="Rounded Rectangle 7">
            <a:hlinkClick r:id="rId3" action="ppaction://hlinksldjump"/>
            <a:extLst>
              <a:ext uri="{FF2B5EF4-FFF2-40B4-BE49-F238E27FC236}">
                <a16:creationId xmlns:a16="http://schemas.microsoft.com/office/drawing/2014/main" id="{6084A670-60AC-4856-954B-99385CBB0D67}"/>
              </a:ext>
            </a:extLst>
          </p:cNvPr>
          <p:cNvSpPr/>
          <p:nvPr/>
        </p:nvSpPr>
        <p:spPr>
          <a:xfrm>
            <a:off x="7886700" y="6560545"/>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11" name="Rectangle 10">
            <a:extLst>
              <a:ext uri="{FF2B5EF4-FFF2-40B4-BE49-F238E27FC236}">
                <a16:creationId xmlns:a16="http://schemas.microsoft.com/office/drawing/2014/main" id="{343738E4-5006-4428-82ED-B000BDE96B5E}"/>
              </a:ext>
            </a:extLst>
          </p:cNvPr>
          <p:cNvSpPr/>
          <p:nvPr/>
        </p:nvSpPr>
        <p:spPr>
          <a:xfrm>
            <a:off x="21771" y="6505568"/>
            <a:ext cx="7750630"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7" descr="2">
            <a:extLst>
              <a:ext uri="{FF2B5EF4-FFF2-40B4-BE49-F238E27FC236}">
                <a16:creationId xmlns:a16="http://schemas.microsoft.com/office/drawing/2014/main" id="{0F843F84-BC3D-45FD-B3B3-8EA1B1D46A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DFCFCB28-202C-4825-91B2-B076E80FA78D}"/>
              </a:ext>
            </a:extLst>
          </p:cNvPr>
          <p:cNvSpPr txBox="1">
            <a:spLocks/>
          </p:cNvSpPr>
          <p:nvPr/>
        </p:nvSpPr>
        <p:spPr>
          <a:xfrm>
            <a:off x="-533400" y="5910263"/>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5" name="Title 1">
            <a:extLst>
              <a:ext uri="{FF2B5EF4-FFF2-40B4-BE49-F238E27FC236}">
                <a16:creationId xmlns:a16="http://schemas.microsoft.com/office/drawing/2014/main" id="{EC8B9B0D-FB46-4943-BF86-F5343C1C00E3}"/>
              </a:ext>
            </a:extLst>
          </p:cNvPr>
          <p:cNvSpPr txBox="1">
            <a:spLocks/>
          </p:cNvSpPr>
          <p:nvPr/>
        </p:nvSpPr>
        <p:spPr>
          <a:xfrm>
            <a:off x="2667000" y="1219200"/>
            <a:ext cx="3581400" cy="774700"/>
          </a:xfrm>
          <a:prstGeom prst="rect">
            <a:avLst/>
          </a:prstGeom>
        </p:spPr>
        <p:txBody>
          <a:bodyPr anchor="ctr">
            <a:normAutofit/>
          </a:bodyPr>
          <a:lstStyle/>
          <a:p>
            <a:pPr algn="ctr" eaLnBrk="1" fontAlgn="auto" hangingPunct="1">
              <a:spcAft>
                <a:spcPts val="0"/>
              </a:spcAft>
              <a:defRPr/>
            </a:pPr>
            <a:r>
              <a:rPr lang="ar-SA"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المناسبات الاجتماعية</a:t>
            </a:r>
            <a:endParaRPr lang="en-US"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7" name="TextBox 12">
            <a:extLst>
              <a:ext uri="{FF2B5EF4-FFF2-40B4-BE49-F238E27FC236}">
                <a16:creationId xmlns:a16="http://schemas.microsoft.com/office/drawing/2014/main" id="{46F4E006-6798-4374-8D4A-B7422FEFEB0B}"/>
              </a:ext>
            </a:extLst>
          </p:cNvPr>
          <p:cNvSpPr txBox="1">
            <a:spLocks noChangeArrowheads="1"/>
          </p:cNvSpPr>
          <p:nvPr/>
        </p:nvSpPr>
        <p:spPr bwMode="auto">
          <a:xfrm>
            <a:off x="381000" y="1993900"/>
            <a:ext cx="8458200" cy="4247317"/>
          </a:xfrm>
          <a:prstGeom prst="rect">
            <a:avLst/>
          </a:prstGeom>
          <a:noFill/>
          <a:ln w="9525">
            <a:noFill/>
            <a:miter lim="800000"/>
            <a:headEnd/>
            <a:tailEnd/>
          </a:ln>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rtl="1" eaLnBrk="1" hangingPunct="1">
              <a:defRPr/>
            </a:pPr>
            <a:r>
              <a:rPr lang="ar-SA" altLang="en-US" dirty="0">
                <a:latin typeface="Sakkal Majalla" panose="02000000000000000000" pitchFamily="2" charset="-78"/>
                <a:cs typeface="Sakkal Majalla" panose="02000000000000000000" pitchFamily="2" charset="-78"/>
              </a:rPr>
              <a:t>نؤمن بغرفة الشرقية ان بيئة العمل التي يعيشها الموظف تكون من اهم اسباب زيادة الإنتاج و الامان الوظيفي و الولاء للمنظمة و من هذا المنطلق فقد سعت غرفة الشرقية ممثل بإدارة الموارد البشرية بتطبيق العديد من البرامج الموجهة الى الموظف بصورة مباشرة و امتداد لعائلته حيث يتم و بشكل سنوي تطبيق البرامج التالية</a:t>
            </a:r>
            <a:r>
              <a:rPr lang="en-US" altLang="en-US" dirty="0">
                <a:latin typeface="Sakkal Majalla" panose="02000000000000000000" pitchFamily="2" charset="-78"/>
                <a:cs typeface="Sakkal Majalla" panose="02000000000000000000" pitchFamily="2" charset="-78"/>
              </a:rPr>
              <a:t> </a:t>
            </a:r>
            <a:r>
              <a:rPr lang="ar-SA" altLang="en-US" dirty="0">
                <a:latin typeface="Sakkal Majalla" panose="02000000000000000000" pitchFamily="2" charset="-78"/>
                <a:cs typeface="Sakkal Majalla" panose="02000000000000000000" pitchFamily="2" charset="-78"/>
              </a:rPr>
              <a:t>: </a:t>
            </a:r>
          </a:p>
          <a:p>
            <a:pPr algn="r" rtl="1" eaLnBrk="1" hangingPunct="1">
              <a:defRPr/>
            </a:pPr>
            <a:endParaRPr lang="ar-SA" altLang="en-US" dirty="0">
              <a:latin typeface="Sakkal Majalla" panose="02000000000000000000" pitchFamily="2" charset="-78"/>
              <a:cs typeface="Sakkal Majalla" panose="02000000000000000000" pitchFamily="2" charset="-78"/>
            </a:endParaRPr>
          </a:p>
          <a:p>
            <a:pPr algn="r" rtl="1" eaLnBrk="1" hangingPunct="1">
              <a:buFont typeface="Wingdings" pitchFamily="2" charset="2"/>
              <a:buChar char="ü"/>
              <a:defRPr/>
            </a:pPr>
            <a:r>
              <a:rPr lang="ar-SA" altLang="en-US" b="1" dirty="0">
                <a:solidFill>
                  <a:schemeClr val="tx2"/>
                </a:solidFill>
                <a:effectLst>
                  <a:outerShdw blurRad="38100" dist="38100" dir="2700000" algn="tl">
                    <a:srgbClr val="C0C0C0"/>
                  </a:outerShdw>
                </a:effectLst>
                <a:latin typeface="Sakkal Majalla" panose="02000000000000000000" pitchFamily="2" charset="-78"/>
                <a:cs typeface="Sakkal Majalla" panose="02000000000000000000" pitchFamily="2" charset="-78"/>
              </a:rPr>
              <a:t> برنامج تكريم الخدمة المستمرة </a:t>
            </a:r>
          </a:p>
          <a:p>
            <a:pPr algn="r" rtl="1" eaLnBrk="1" hangingPunct="1">
              <a:defRPr/>
            </a:pPr>
            <a:r>
              <a:rPr lang="ar-SA" altLang="en-US" dirty="0">
                <a:latin typeface="Sakkal Majalla" panose="02000000000000000000" pitchFamily="2" charset="-78"/>
                <a:cs typeface="Sakkal Majalla" panose="02000000000000000000" pitchFamily="2" charset="-78"/>
              </a:rPr>
              <a:t>تمنح الغرفة موظفيها لهدايا الخدمة المستمرة تقديرا لخدماتهم مع الغرفة بعد إكمال 5 سنوات أو مضاعفاتها من الخدمة المستمرة وتشتمل على هدية و شهادة تقدير خدمة تبين مدة خدمة الموظف تقدم في اجتماعات خاصة أو احتفالات رسمية لإظهار التقدير للموظفين ونشرها في نشرات الغرفة الداخلية.</a:t>
            </a:r>
          </a:p>
          <a:p>
            <a:pPr algn="r" rtl="1" eaLnBrk="1" hangingPunct="1">
              <a:buFont typeface="Wingdings" pitchFamily="2" charset="2"/>
              <a:buChar char="ü"/>
              <a:defRPr/>
            </a:pPr>
            <a:r>
              <a:rPr lang="ar-SA" altLang="en-US" b="1" dirty="0">
                <a:solidFill>
                  <a:schemeClr val="tx2"/>
                </a:solidFill>
                <a:effectLst>
                  <a:outerShdw blurRad="38100" dist="38100" dir="2700000" algn="tl">
                    <a:srgbClr val="C0C0C0"/>
                  </a:outerShdw>
                </a:effectLst>
                <a:latin typeface="Sakkal Majalla" panose="02000000000000000000" pitchFamily="2" charset="-78"/>
                <a:cs typeface="Sakkal Majalla" panose="02000000000000000000" pitchFamily="2" charset="-78"/>
              </a:rPr>
              <a:t> تكريم الطلبة المتفوقين </a:t>
            </a:r>
          </a:p>
          <a:p>
            <a:pPr algn="r" rtl="1" eaLnBrk="1" hangingPunct="1">
              <a:defRPr/>
            </a:pPr>
            <a:r>
              <a:rPr lang="ar-SA" altLang="en-US" dirty="0">
                <a:latin typeface="Sakkal Majalla" panose="02000000000000000000" pitchFamily="2" charset="-78"/>
                <a:cs typeface="Sakkal Majalla" panose="02000000000000000000" pitchFamily="2" charset="-78"/>
              </a:rPr>
              <a:t>يتم تكريم ابناء الموظفين المتفوقين دراسيا و الحاصلين على تقدير ممتاز او نسبة 90% و ما فوق لكافة المراحل التعليمية ابتداء بالمرحلة الابتدائية و حتى المرحلة الجامعية حيث يتم اقامة حفل تكريم بمبنى الغرفة بحضور سعادة الأمين العام و تقديم هدايا عينية او نقدية</a:t>
            </a:r>
          </a:p>
          <a:p>
            <a:pPr algn="r" rtl="1" eaLnBrk="1" hangingPunct="1">
              <a:buFont typeface="Wingdings" pitchFamily="2" charset="2"/>
              <a:buChar char="ü"/>
              <a:defRPr/>
            </a:pPr>
            <a:r>
              <a:rPr lang="en-US" altLang="en-US" b="1" dirty="0">
                <a:solidFill>
                  <a:schemeClr val="tx2"/>
                </a:solidFill>
                <a:effectLst>
                  <a:outerShdw blurRad="38100" dist="38100" dir="2700000" algn="tl">
                    <a:srgbClr val="C0C0C0"/>
                  </a:outerShdw>
                </a:effectLst>
                <a:latin typeface="Sakkal Majalla" panose="02000000000000000000" pitchFamily="2" charset="-78"/>
                <a:cs typeface="Sakkal Majalla" panose="02000000000000000000" pitchFamily="2" charset="-78"/>
              </a:rPr>
              <a:t> </a:t>
            </a:r>
            <a:r>
              <a:rPr lang="ar-SA" altLang="en-US" b="1" dirty="0">
                <a:solidFill>
                  <a:schemeClr val="tx2"/>
                </a:solidFill>
                <a:effectLst>
                  <a:outerShdw blurRad="38100" dist="38100" dir="2700000" algn="tl">
                    <a:srgbClr val="C0C0C0"/>
                  </a:outerShdw>
                </a:effectLst>
                <a:latin typeface="Sakkal Majalla" panose="02000000000000000000" pitchFamily="2" charset="-78"/>
                <a:cs typeface="Sakkal Majalla" panose="02000000000000000000" pitchFamily="2" charset="-78"/>
              </a:rPr>
              <a:t>برنامج الحقيبة المدرسية </a:t>
            </a:r>
          </a:p>
          <a:p>
            <a:pPr algn="r" rtl="1" eaLnBrk="1" hangingPunct="1">
              <a:defRPr/>
            </a:pPr>
            <a:r>
              <a:rPr lang="ar-SA" altLang="en-US" dirty="0">
                <a:latin typeface="Sakkal Majalla" panose="02000000000000000000" pitchFamily="2" charset="-78"/>
                <a:cs typeface="Sakkal Majalla" panose="02000000000000000000" pitchFamily="2" charset="-78"/>
              </a:rPr>
              <a:t>مع بداية كل عام دراسي تشارك غرفة الشرقية موظفيها لتأمين بعض الاحتياجات للعام الدراسي من خلال صرف قسميه مشتريات من احد المكاتب بالمنطقة بقيمة 200 ريال</a:t>
            </a:r>
          </a:p>
        </p:txBody>
      </p:sp>
      <p:sp>
        <p:nvSpPr>
          <p:cNvPr id="8" name="Rounded Rectangle 7">
            <a:hlinkClick r:id="rId3" action="ppaction://hlinksldjump"/>
            <a:extLst>
              <a:ext uri="{FF2B5EF4-FFF2-40B4-BE49-F238E27FC236}">
                <a16:creationId xmlns:a16="http://schemas.microsoft.com/office/drawing/2014/main" id="{A0AE786D-5EBA-4D33-94C8-0F53F6A14A98}"/>
              </a:ext>
            </a:extLst>
          </p:cNvPr>
          <p:cNvSpPr/>
          <p:nvPr/>
        </p:nvSpPr>
        <p:spPr>
          <a:xfrm>
            <a:off x="7886700" y="6560545"/>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11" name="Rectangle 10">
            <a:extLst>
              <a:ext uri="{FF2B5EF4-FFF2-40B4-BE49-F238E27FC236}">
                <a16:creationId xmlns:a16="http://schemas.microsoft.com/office/drawing/2014/main" id="{343738E4-5006-4428-82ED-B000BDE96B5E}"/>
              </a:ext>
            </a:extLst>
          </p:cNvPr>
          <p:cNvSpPr/>
          <p:nvPr/>
        </p:nvSpPr>
        <p:spPr>
          <a:xfrm>
            <a:off x="21771" y="6505568"/>
            <a:ext cx="7750630"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7" descr="2">
            <a:extLst>
              <a:ext uri="{FF2B5EF4-FFF2-40B4-BE49-F238E27FC236}">
                <a16:creationId xmlns:a16="http://schemas.microsoft.com/office/drawing/2014/main" id="{BA384BCD-E3A9-403F-8274-9F1CAF7C9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0"/>
            <a:ext cx="9144000" cy="69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056BDBB8-3BEE-4205-A237-DF088FD39CB0}"/>
              </a:ext>
            </a:extLst>
          </p:cNvPr>
          <p:cNvSpPr txBox="1">
            <a:spLocks/>
          </p:cNvSpPr>
          <p:nvPr/>
        </p:nvSpPr>
        <p:spPr>
          <a:xfrm>
            <a:off x="-152400" y="56388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9" name="TextBox 5">
            <a:extLst>
              <a:ext uri="{FF2B5EF4-FFF2-40B4-BE49-F238E27FC236}">
                <a16:creationId xmlns:a16="http://schemas.microsoft.com/office/drawing/2014/main" id="{683CCD89-4290-4300-8FE9-82DB5B94D7E4}"/>
              </a:ext>
            </a:extLst>
          </p:cNvPr>
          <p:cNvSpPr txBox="1">
            <a:spLocks noChangeArrowheads="1"/>
          </p:cNvSpPr>
          <p:nvPr/>
        </p:nvSpPr>
        <p:spPr bwMode="auto">
          <a:xfrm>
            <a:off x="685800" y="2209800"/>
            <a:ext cx="8001000" cy="2431435"/>
          </a:xfrm>
          <a:prstGeom prst="rect">
            <a:avLst/>
          </a:prstGeom>
          <a:noFill/>
          <a:ln w="9525">
            <a:noFill/>
            <a:miter lim="800000"/>
            <a:headEnd/>
            <a:tailEnd/>
          </a:ln>
        </p:spPr>
        <p:txBody>
          <a:bodyPr wrap="square">
            <a:spAutoFit/>
          </a:bodyPr>
          <a:lstStyle/>
          <a:p>
            <a:pPr algn="r" rtl="1" eaLnBrk="1" fontAlgn="auto" hangingPunct="1">
              <a:spcBef>
                <a:spcPts val="0"/>
              </a:spcBef>
              <a:spcAft>
                <a:spcPts val="0"/>
              </a:spcAft>
              <a:defRPr/>
            </a:pPr>
            <a:r>
              <a:rPr lang="ar-YE" sz="2000" dirty="0">
                <a:effectLst>
                  <a:outerShdw blurRad="38100" dist="38100" dir="2700000" algn="tl">
                    <a:srgbClr val="000000">
                      <a:alpha val="43137"/>
                    </a:srgbClr>
                  </a:outerShdw>
                </a:effectLst>
                <a:latin typeface="Sakkal Majalla" panose="02000000000000000000" pitchFamily="2" charset="-78"/>
                <a:ea typeface="Hawyia  Chamber" panose="020A0503020102020204" pitchFamily="18" charset="-78"/>
                <a:cs typeface="Sakkal Majalla" panose="02000000000000000000" pitchFamily="2" charset="-78"/>
              </a:rPr>
              <a:t>موظفنا العزيز </a:t>
            </a:r>
          </a:p>
          <a:p>
            <a:pPr algn="r" rtl="1" eaLnBrk="1" fontAlgn="auto" hangingPunct="1">
              <a:spcBef>
                <a:spcPts val="0"/>
              </a:spcBef>
              <a:spcAft>
                <a:spcPts val="0"/>
              </a:spcAft>
              <a:defRPr/>
            </a:pPr>
            <a:endParaRPr lang="ar-YE" sz="2000" dirty="0">
              <a:effectLst>
                <a:outerShdw blurRad="38100" dist="38100" dir="2700000" algn="tl">
                  <a:srgbClr val="000000">
                    <a:alpha val="43137"/>
                  </a:srgbClr>
                </a:outerShdw>
              </a:effectLst>
              <a:latin typeface="Sakkal Majalla" panose="02000000000000000000" pitchFamily="2" charset="-78"/>
              <a:ea typeface="Hawyia  Chamber" panose="020A0503020102020204" pitchFamily="18" charset="-78"/>
              <a:cs typeface="Sakkal Majalla" panose="02000000000000000000" pitchFamily="2" charset="-78"/>
            </a:endParaRPr>
          </a:p>
          <a:p>
            <a:pPr algn="r" rtl="1" eaLnBrk="1" fontAlgn="auto" hangingPunct="1">
              <a:spcBef>
                <a:spcPts val="0"/>
              </a:spcBef>
              <a:spcAft>
                <a:spcPts val="0"/>
              </a:spcAft>
              <a:defRPr/>
            </a:pPr>
            <a:r>
              <a:rPr lang="ar-YE" sz="2000" dirty="0">
                <a:effectLst>
                  <a:outerShdw blurRad="38100" dist="38100" dir="2700000" algn="tl">
                    <a:srgbClr val="000000">
                      <a:alpha val="43137"/>
                    </a:srgbClr>
                  </a:outerShdw>
                </a:effectLst>
                <a:latin typeface="Sakkal Majalla" panose="02000000000000000000" pitchFamily="2" charset="-78"/>
                <a:ea typeface="Hawyia  Chamber" panose="020A0503020102020204" pitchFamily="18" charset="-78"/>
                <a:cs typeface="Sakkal Majalla" panose="02000000000000000000" pitchFamily="2" charset="-78"/>
              </a:rPr>
              <a:t>السلام عليكم ورحمة الله وبركاته </a:t>
            </a:r>
          </a:p>
          <a:p>
            <a:pPr algn="r" rtl="1" eaLnBrk="1" fontAlgn="auto" hangingPunct="1">
              <a:spcBef>
                <a:spcPts val="0"/>
              </a:spcBef>
              <a:spcAft>
                <a:spcPts val="0"/>
              </a:spcAft>
              <a:defRPr/>
            </a:pPr>
            <a:endParaRPr lang="ar-YE" sz="2000"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rtl="1"/>
            <a:r>
              <a:rPr lang="ar-SA" dirty="0">
                <a:latin typeface="Sakkal Majalla" panose="02000000000000000000" pitchFamily="2" charset="-78"/>
                <a:ea typeface="Hawyia  Chamber" panose="020A0503020102020204" pitchFamily="18" charset="-78"/>
                <a:cs typeface="Sakkal Majalla" panose="02000000000000000000" pitchFamily="2" charset="-78"/>
              </a:rPr>
              <a:t>يطيب لنها تهنئتك لكونك أحد </a:t>
            </a:r>
            <a:r>
              <a:rPr lang="ar-YE" dirty="0">
                <a:latin typeface="Sakkal Majalla" panose="02000000000000000000" pitchFamily="2" charset="-78"/>
                <a:ea typeface="Hawyia  Chamber" panose="020A0503020102020204" pitchFamily="18" charset="-78"/>
                <a:cs typeface="Sakkal Majalla" panose="02000000000000000000" pitchFamily="2" charset="-78"/>
              </a:rPr>
              <a:t>منسوبي </a:t>
            </a:r>
            <a:r>
              <a:rPr lang="ar-SA" dirty="0">
                <a:latin typeface="Sakkal Majalla" panose="02000000000000000000" pitchFamily="2" charset="-78"/>
                <a:ea typeface="Hawyia  Chamber" panose="020A0503020102020204" pitchFamily="18" charset="-78"/>
                <a:cs typeface="Sakkal Majalla" panose="02000000000000000000" pitchFamily="2" charset="-78"/>
              </a:rPr>
              <a:t>الغرفة التجارية الصناعية للمنطقة الشرقية </a:t>
            </a:r>
            <a:r>
              <a:rPr lang="ar-YE" dirty="0">
                <a:latin typeface="Sakkal Majalla" panose="02000000000000000000" pitchFamily="2" charset="-78"/>
                <a:ea typeface="Hawyia  Chamber" panose="020A0503020102020204" pitchFamily="18" charset="-78"/>
                <a:cs typeface="Sakkal Majalla" panose="02000000000000000000" pitchFamily="2" charset="-78"/>
              </a:rPr>
              <a:t>كما يسرن</a:t>
            </a:r>
            <a:r>
              <a:rPr lang="ar-SA" dirty="0">
                <a:latin typeface="Sakkal Majalla" panose="02000000000000000000" pitchFamily="2" charset="-78"/>
                <a:ea typeface="Hawyia  Chamber" panose="020A0503020102020204" pitchFamily="18" charset="-78"/>
                <a:cs typeface="Sakkal Majalla" panose="02000000000000000000" pitchFamily="2" charset="-78"/>
              </a:rPr>
              <a:t>ا بإدارة الموارد البشرية تقديم كامل الدعم والمساعدة لتأمين</a:t>
            </a:r>
            <a:r>
              <a:rPr lang="en-US" dirty="0">
                <a:latin typeface="Sakkal Majalla" panose="02000000000000000000" pitchFamily="2" charset="-78"/>
                <a:ea typeface="Hawyia  Chamber" panose="020A0503020102020204" pitchFamily="18" charset="-78"/>
                <a:cs typeface="Sakkal Majalla" panose="02000000000000000000" pitchFamily="2" charset="-78"/>
              </a:rPr>
              <a:t> </a:t>
            </a:r>
            <a:r>
              <a:rPr lang="ar-SA" dirty="0">
                <a:latin typeface="Sakkal Majalla" panose="02000000000000000000" pitchFamily="2" charset="-78"/>
                <a:ea typeface="Hawyia  Chamber" panose="020A0503020102020204" pitchFamily="18" charset="-78"/>
                <a:cs typeface="Sakkal Majalla" panose="02000000000000000000" pitchFamily="2" charset="-78"/>
              </a:rPr>
              <a:t>كافة</a:t>
            </a:r>
            <a:r>
              <a:rPr lang="en-US" dirty="0">
                <a:latin typeface="Sakkal Majalla" panose="02000000000000000000" pitchFamily="2" charset="-78"/>
                <a:ea typeface="Hawyia  Chamber" panose="020A0503020102020204" pitchFamily="18" charset="-78"/>
                <a:cs typeface="Sakkal Majalla" panose="02000000000000000000" pitchFamily="2" charset="-78"/>
              </a:rPr>
              <a:t> </a:t>
            </a:r>
            <a:r>
              <a:rPr lang="ar-SA" dirty="0">
                <a:latin typeface="Sakkal Majalla" panose="02000000000000000000" pitchFamily="2" charset="-78"/>
                <a:ea typeface="Hawyia  Chamber" panose="020A0503020102020204" pitchFamily="18" charset="-78"/>
                <a:cs typeface="Sakkal Majalla" panose="02000000000000000000" pitchFamily="2" charset="-78"/>
              </a:rPr>
              <a:t>الخدمات</a:t>
            </a:r>
            <a:r>
              <a:rPr lang="en-US" dirty="0">
                <a:latin typeface="Sakkal Majalla" panose="02000000000000000000" pitchFamily="2" charset="-78"/>
                <a:ea typeface="Hawyia  Chamber" panose="020A0503020102020204" pitchFamily="18" charset="-78"/>
                <a:cs typeface="Sakkal Majalla" panose="02000000000000000000" pitchFamily="2" charset="-78"/>
              </a:rPr>
              <a:t> </a:t>
            </a:r>
            <a:r>
              <a:rPr lang="ar-SA" dirty="0">
                <a:latin typeface="Sakkal Majalla" panose="02000000000000000000" pitchFamily="2" charset="-78"/>
                <a:ea typeface="Hawyia  Chamber" panose="020A0503020102020204" pitchFamily="18" charset="-78"/>
                <a:cs typeface="Sakkal Majalla" panose="02000000000000000000" pitchFamily="2" charset="-78"/>
              </a:rPr>
              <a:t>والاحتياجات</a:t>
            </a:r>
            <a:r>
              <a:rPr lang="en-US" dirty="0">
                <a:latin typeface="Sakkal Majalla" panose="02000000000000000000" pitchFamily="2" charset="-78"/>
                <a:ea typeface="Hawyia  Chamber" panose="020A0503020102020204" pitchFamily="18" charset="-78"/>
                <a:cs typeface="Sakkal Majalla" panose="02000000000000000000" pitchFamily="2" charset="-78"/>
              </a:rPr>
              <a:t> </a:t>
            </a:r>
            <a:r>
              <a:rPr lang="ar-SA" dirty="0">
                <a:latin typeface="Sakkal Majalla" panose="02000000000000000000" pitchFamily="2" charset="-78"/>
                <a:ea typeface="Hawyia  Chamber" panose="020A0503020102020204" pitchFamily="18" charset="-78"/>
                <a:cs typeface="Sakkal Majalla" panose="02000000000000000000" pitchFamily="2" charset="-78"/>
              </a:rPr>
              <a:t>اللازمة</a:t>
            </a:r>
            <a:r>
              <a:rPr lang="en-US" dirty="0">
                <a:latin typeface="Sakkal Majalla" panose="02000000000000000000" pitchFamily="2" charset="-78"/>
                <a:ea typeface="Hawyia  Chamber" panose="020A0503020102020204" pitchFamily="18" charset="-78"/>
                <a:cs typeface="Sakkal Majalla" panose="02000000000000000000" pitchFamily="2" charset="-78"/>
              </a:rPr>
              <a:t> </a:t>
            </a:r>
            <a:r>
              <a:rPr lang="ar-SA" dirty="0">
                <a:latin typeface="Sakkal Majalla" panose="02000000000000000000" pitchFamily="2" charset="-78"/>
                <a:ea typeface="Hawyia  Chamber" panose="020A0503020102020204" pitchFamily="18" charset="-78"/>
                <a:cs typeface="Sakkal Majalla" panose="02000000000000000000" pitchFamily="2" charset="-78"/>
              </a:rPr>
              <a:t>لتأمين بيئة</a:t>
            </a:r>
            <a:r>
              <a:rPr lang="en-US" dirty="0">
                <a:latin typeface="Sakkal Majalla" panose="02000000000000000000" pitchFamily="2" charset="-78"/>
                <a:ea typeface="Hawyia  Chamber" panose="020A0503020102020204" pitchFamily="18" charset="-78"/>
                <a:cs typeface="Sakkal Majalla" panose="02000000000000000000" pitchFamily="2" charset="-78"/>
              </a:rPr>
              <a:t> </a:t>
            </a:r>
            <a:r>
              <a:rPr lang="ar-SA" dirty="0">
                <a:latin typeface="Sakkal Majalla" panose="02000000000000000000" pitchFamily="2" charset="-78"/>
                <a:ea typeface="Hawyia  Chamber" panose="020A0503020102020204" pitchFamily="18" charset="-78"/>
                <a:cs typeface="Sakkal Majalla" panose="02000000000000000000" pitchFamily="2" charset="-78"/>
              </a:rPr>
              <a:t>عمل</a:t>
            </a:r>
            <a:r>
              <a:rPr lang="en-US" dirty="0">
                <a:latin typeface="Sakkal Majalla" panose="02000000000000000000" pitchFamily="2" charset="-78"/>
                <a:ea typeface="Hawyia  Chamber" panose="020A0503020102020204" pitchFamily="18" charset="-78"/>
                <a:cs typeface="Sakkal Majalla" panose="02000000000000000000" pitchFamily="2" charset="-78"/>
              </a:rPr>
              <a:t> </a:t>
            </a:r>
            <a:r>
              <a:rPr lang="ar-SA" dirty="0">
                <a:latin typeface="Sakkal Majalla" panose="02000000000000000000" pitchFamily="2" charset="-78"/>
                <a:ea typeface="Hawyia  Chamber" panose="020A0503020102020204" pitchFamily="18" charset="-78"/>
                <a:cs typeface="Sakkal Majalla" panose="02000000000000000000" pitchFamily="2" charset="-78"/>
              </a:rPr>
              <a:t> النموذجية التي تتسم بالمصداقية والتميز الإحساس بالمسؤولية وخلق الابداع والتأثير من خلال ما تقدمه الغرفة من مزايا إضافة الى التزامنا جميعا بالأنظمة واللوائح المعمول</a:t>
            </a:r>
            <a:r>
              <a:rPr lang="ar-YE" dirty="0">
                <a:latin typeface="Sakkal Majalla" panose="02000000000000000000" pitchFamily="2" charset="-78"/>
                <a:ea typeface="Hawyia  Chamber" panose="020A0503020102020204" pitchFamily="18" charset="-78"/>
                <a:cs typeface="Sakkal Majalla" panose="02000000000000000000" pitchFamily="2" charset="-78"/>
              </a:rPr>
              <a:t> بها بغرفة الشرقية </a:t>
            </a:r>
            <a:r>
              <a:rPr lang="ar-SA" dirty="0">
                <a:latin typeface="Sakkal Majalla" panose="02000000000000000000" pitchFamily="2" charset="-78"/>
                <a:ea typeface="Hawyia  Chamber" panose="020A0503020102020204" pitchFamily="18" charset="-78"/>
                <a:cs typeface="Sakkal Majalla" panose="02000000000000000000" pitchFamily="2" charset="-78"/>
              </a:rPr>
              <a:t>والمملكة العربية السعودية </a:t>
            </a:r>
            <a:endParaRPr lang="en-US" dirty="0">
              <a:latin typeface="Sakkal Majalla" panose="02000000000000000000" pitchFamily="2" charset="-78"/>
              <a:ea typeface="Hawyia  Chamber" panose="020A0503020102020204" pitchFamily="18" charset="-78"/>
              <a:cs typeface="Sakkal Majalla" panose="02000000000000000000" pitchFamily="2" charset="-78"/>
            </a:endParaRPr>
          </a:p>
        </p:txBody>
      </p:sp>
      <p:sp>
        <p:nvSpPr>
          <p:cNvPr id="12" name="Rectangle 11">
            <a:extLst>
              <a:ext uri="{FF2B5EF4-FFF2-40B4-BE49-F238E27FC236}">
                <a16:creationId xmlns:a16="http://schemas.microsoft.com/office/drawing/2014/main" id="{8A49763A-7CAB-47C2-AC59-76B68A44F831}"/>
              </a:ext>
            </a:extLst>
          </p:cNvPr>
          <p:cNvSpPr/>
          <p:nvPr/>
        </p:nvSpPr>
        <p:spPr>
          <a:xfrm>
            <a:off x="120080" y="6443246"/>
            <a:ext cx="8871520" cy="338554"/>
          </a:xfrm>
          <a:prstGeom prst="rect">
            <a:avLst/>
          </a:prstGeom>
          <a:solidFill>
            <a:srgbClr val="002060"/>
          </a:solidFill>
        </p:spPr>
        <p:txBody>
          <a:bodyPr wrap="square">
            <a:spAutoFit/>
          </a:bodyPr>
          <a:lstStyle/>
          <a:p>
            <a:pPr algn="ctr" eaLnBrk="1" fontAlgn="auto" hangingPunct="1">
              <a:spcBef>
                <a:spcPts val="0"/>
              </a:spcBef>
              <a:spcAft>
                <a:spcPts val="0"/>
              </a:spcAft>
              <a:defRPr/>
            </a:pPr>
            <a:r>
              <a:rPr lang="ar-YE" sz="1600"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 الأمانة و النزاهة – خدمة العميل – </a:t>
            </a:r>
            <a:r>
              <a:rPr lang="ar-YE" sz="1600" dirty="0" err="1">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الإلتزام</a:t>
            </a:r>
            <a:r>
              <a:rPr lang="ar-YE" sz="1600"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 المهنية و التميز – تحمل </a:t>
            </a:r>
            <a:r>
              <a:rPr lang="ar-YE" sz="1600" dirty="0" err="1">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المسؤلية</a:t>
            </a:r>
            <a:r>
              <a:rPr lang="ar-YE" sz="1600"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 العمل الجماعي – الشكر و التقدير</a:t>
            </a:r>
            <a:endParaRPr lang="ar-SA" sz="1600"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
        <p:nvSpPr>
          <p:cNvPr id="6" name="Rounded Rectangle 5">
            <a:hlinkClick r:id="rId4" action="ppaction://hlinksldjump"/>
            <a:extLst>
              <a:ext uri="{FF2B5EF4-FFF2-40B4-BE49-F238E27FC236}">
                <a16:creationId xmlns:a16="http://schemas.microsoft.com/office/drawing/2014/main" id="{865167D4-10A0-4FAC-BE86-F43FB5D9C535}"/>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7" name="Rectangle 6">
            <a:extLst>
              <a:ext uri="{FF2B5EF4-FFF2-40B4-BE49-F238E27FC236}">
                <a16:creationId xmlns:a16="http://schemas.microsoft.com/office/drawing/2014/main" id="{343738E4-5006-4428-82ED-B000BDE96B5E}"/>
              </a:ext>
            </a:extLst>
          </p:cNvPr>
          <p:cNvSpPr/>
          <p:nvPr/>
        </p:nvSpPr>
        <p:spPr>
          <a:xfrm>
            <a:off x="120080" y="6443246"/>
            <a:ext cx="8871520"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7" descr="2">
            <a:extLst>
              <a:ext uri="{FF2B5EF4-FFF2-40B4-BE49-F238E27FC236}">
                <a16:creationId xmlns:a16="http://schemas.microsoft.com/office/drawing/2014/main" id="{7CA7E864-5CAB-41BF-BAD3-89B0C047A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D387A732-9227-4D8D-8A4F-EDED8BC7A387}"/>
              </a:ext>
            </a:extLst>
          </p:cNvPr>
          <p:cNvSpPr txBox="1">
            <a:spLocks/>
          </p:cNvSpPr>
          <p:nvPr/>
        </p:nvSpPr>
        <p:spPr>
          <a:xfrm>
            <a:off x="-609600" y="5851525"/>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5" name="Title 1">
            <a:extLst>
              <a:ext uri="{FF2B5EF4-FFF2-40B4-BE49-F238E27FC236}">
                <a16:creationId xmlns:a16="http://schemas.microsoft.com/office/drawing/2014/main" id="{D0B58007-3E8E-4A71-A64F-B24056EC70F4}"/>
              </a:ext>
            </a:extLst>
          </p:cNvPr>
          <p:cNvSpPr txBox="1">
            <a:spLocks/>
          </p:cNvSpPr>
          <p:nvPr/>
        </p:nvSpPr>
        <p:spPr>
          <a:xfrm>
            <a:off x="2667000" y="1219200"/>
            <a:ext cx="3581400" cy="685800"/>
          </a:xfrm>
          <a:prstGeom prst="rect">
            <a:avLst/>
          </a:prstGeom>
        </p:spPr>
        <p:txBody>
          <a:bodyPr anchor="ctr">
            <a:normAutofit/>
          </a:bodyPr>
          <a:lstStyle/>
          <a:p>
            <a:pPr algn="ctr" eaLnBrk="1" fontAlgn="auto" hangingPunct="1">
              <a:spcAft>
                <a:spcPts val="0"/>
              </a:spcAft>
              <a:defRPr/>
            </a:pPr>
            <a:r>
              <a:rPr lang="ar-SA"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المناسبات الاجتماعية</a:t>
            </a:r>
            <a:endParaRPr lang="en-US"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7" name="TextBox 12">
            <a:extLst>
              <a:ext uri="{FF2B5EF4-FFF2-40B4-BE49-F238E27FC236}">
                <a16:creationId xmlns:a16="http://schemas.microsoft.com/office/drawing/2014/main" id="{CB6B843F-0E69-48A2-B3ED-483FC3D97DE0}"/>
              </a:ext>
            </a:extLst>
          </p:cNvPr>
          <p:cNvSpPr txBox="1">
            <a:spLocks noChangeArrowheads="1"/>
          </p:cNvSpPr>
          <p:nvPr/>
        </p:nvSpPr>
        <p:spPr bwMode="auto">
          <a:xfrm>
            <a:off x="304800" y="1905000"/>
            <a:ext cx="8458200" cy="2862322"/>
          </a:xfrm>
          <a:prstGeom prst="rect">
            <a:avLst/>
          </a:prstGeom>
          <a:noFill/>
          <a:ln w="9525">
            <a:noFill/>
            <a:miter lim="800000"/>
            <a:headEnd/>
            <a:tailEnd/>
          </a:ln>
        </p:spPr>
        <p:txBody>
          <a:bodyPr wrap="square">
            <a:spAutoFit/>
          </a:bodyPr>
          <a:lstStyle/>
          <a:p>
            <a:pPr algn="just" rtl="1" eaLnBrk="1" fontAlgn="auto" hangingPunct="1">
              <a:spcBef>
                <a:spcPts val="0"/>
              </a:spcBef>
              <a:spcAft>
                <a:spcPts val="0"/>
              </a:spcAft>
              <a:buFont typeface="Wingdings" pitchFamily="2" charset="2"/>
              <a:buChar char="ü"/>
              <a:defRPr/>
            </a:pPr>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الخدمة الاجتماعية </a:t>
            </a:r>
          </a:p>
          <a:p>
            <a:pPr algn="just" rtl="1" eaLnBrk="1" fontAlgn="auto" hangingPunct="1">
              <a:spcBef>
                <a:spcPts val="0"/>
              </a:spcBef>
              <a:spcAft>
                <a:spcPts val="0"/>
              </a:spcAft>
              <a:defRPr/>
            </a:pPr>
            <a:r>
              <a:rPr lang="ar-SA" dirty="0">
                <a:latin typeface="Sakkal Majalla" panose="02000000000000000000" pitchFamily="2" charset="-78"/>
                <a:cs typeface="Sakkal Majalla" panose="02000000000000000000" pitchFamily="2" charset="-78"/>
              </a:rPr>
              <a:t>تقدم إدارة الموارد البشرية في حال تنويم الموظف او الموظفة او احد افراد عائلته المعالين له شرعا بإحدى المستشفيات بالمملكة العربية السعودية لمدة تزيد عن يومان او رزق الموظف او الموظفة بمولود جديد فأنه يتم تقديم هدية وفق ما تراه إدارة الموارد البشرية</a:t>
            </a:r>
          </a:p>
          <a:p>
            <a:pPr algn="r" rtl="1" eaLnBrk="1" fontAlgn="auto" hangingPunct="1">
              <a:spcBef>
                <a:spcPts val="0"/>
              </a:spcBef>
              <a:spcAft>
                <a:spcPts val="0"/>
              </a:spcAft>
              <a:defRPr/>
            </a:pPr>
            <a:endParaRPr lang="ar-SA" dirty="0">
              <a:latin typeface="Sakkal Majalla" panose="02000000000000000000" pitchFamily="2" charset="-78"/>
              <a:cs typeface="Sakkal Majalla" panose="02000000000000000000" pitchFamily="2" charset="-78"/>
            </a:endParaRPr>
          </a:p>
          <a:p>
            <a:pPr algn="just" rtl="1" eaLnBrk="1" fontAlgn="auto" hangingPunct="1">
              <a:spcBef>
                <a:spcPts val="0"/>
              </a:spcBef>
              <a:spcAft>
                <a:spcPts val="0"/>
              </a:spcAft>
              <a:buFont typeface="Wingdings" pitchFamily="2" charset="2"/>
              <a:buChar char="ü"/>
              <a:defRPr/>
            </a:pPr>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ابناء الموظفين من ذوي الاحتجاجات الخاصة </a:t>
            </a:r>
          </a:p>
          <a:p>
            <a:pPr algn="just" rtl="1" eaLnBrk="1" fontAlgn="auto" hangingPunct="1">
              <a:spcBef>
                <a:spcPts val="0"/>
              </a:spcBef>
              <a:spcAft>
                <a:spcPts val="0"/>
              </a:spcAft>
              <a:defRPr/>
            </a:pPr>
            <a:r>
              <a:rPr lang="en-US"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dirty="0">
                <a:latin typeface="Sakkal Majalla" panose="02000000000000000000" pitchFamily="2" charset="-78"/>
                <a:cs typeface="Sakkal Majalla" panose="02000000000000000000" pitchFamily="2" charset="-78"/>
              </a:rPr>
              <a:t>تشارك الغرفة موظفيها بتحمل نفقات العلاج الغير مغطاة بوثيقة التأمين الطبي او التعليم الغير مجاني او الأجهزة الطبية المساعدة بما لا يزيد عن 50% من القيمة الإجمالية و بحد اقصى 10.000 ألاف ريال وتصرف لمرة واحده كل عام لكل طفل وذلك في حال وجود احد ابناء الموظف او الموظفة من ذوي الاحتياجات الخاصة وذلك بعد تقديم التقارير الطبية اللازمة لإدارة الموارد البشرية و شرح الاحتياجات الواجب تأمينها لتمكن الطفل من ممارسة حياته بشكل طبيعي</a:t>
            </a:r>
          </a:p>
          <a:p>
            <a:pPr algn="just" rtl="1" eaLnBrk="1" fontAlgn="auto" hangingPunct="1">
              <a:spcBef>
                <a:spcPts val="0"/>
              </a:spcBef>
              <a:spcAft>
                <a:spcPts val="0"/>
              </a:spcAft>
              <a:defRPr/>
            </a:pPr>
            <a:endParaRPr lang="ar-SA" dirty="0">
              <a:latin typeface="Sakkal Majalla" panose="02000000000000000000" pitchFamily="2" charset="-78"/>
              <a:cs typeface="Sakkal Majalla" panose="02000000000000000000" pitchFamily="2" charset="-78"/>
            </a:endParaRPr>
          </a:p>
        </p:txBody>
      </p:sp>
      <p:sp>
        <p:nvSpPr>
          <p:cNvPr id="9" name="Rounded Rectangle 8">
            <a:hlinkClick r:id="rId3" action="ppaction://hlinksldjump"/>
            <a:extLst>
              <a:ext uri="{FF2B5EF4-FFF2-40B4-BE49-F238E27FC236}">
                <a16:creationId xmlns:a16="http://schemas.microsoft.com/office/drawing/2014/main" id="{50FCBEEB-774B-40BF-8F21-A598BC3F8E64}"/>
              </a:ext>
            </a:extLst>
          </p:cNvPr>
          <p:cNvSpPr/>
          <p:nvPr/>
        </p:nvSpPr>
        <p:spPr>
          <a:xfrm>
            <a:off x="7886700" y="6537325"/>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11" name="Rectangle 10">
            <a:extLst>
              <a:ext uri="{FF2B5EF4-FFF2-40B4-BE49-F238E27FC236}">
                <a16:creationId xmlns:a16="http://schemas.microsoft.com/office/drawing/2014/main" id="{343738E4-5006-4428-82ED-B000BDE96B5E}"/>
              </a:ext>
            </a:extLst>
          </p:cNvPr>
          <p:cNvSpPr/>
          <p:nvPr/>
        </p:nvSpPr>
        <p:spPr>
          <a:xfrm>
            <a:off x="21771" y="6505568"/>
            <a:ext cx="7750630"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7" descr="2">
            <a:extLst>
              <a:ext uri="{FF2B5EF4-FFF2-40B4-BE49-F238E27FC236}">
                <a16:creationId xmlns:a16="http://schemas.microsoft.com/office/drawing/2014/main" id="{059039A9-D606-4D81-BB7C-BC9E6C226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DF4E47DB-BC39-4E44-B542-E7EE138C578A}"/>
              </a:ext>
            </a:extLst>
          </p:cNvPr>
          <p:cNvSpPr txBox="1">
            <a:spLocks/>
          </p:cNvSpPr>
          <p:nvPr/>
        </p:nvSpPr>
        <p:spPr>
          <a:xfrm>
            <a:off x="-533400" y="5926138"/>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graphicFrame>
        <p:nvGraphicFramePr>
          <p:cNvPr id="8" name="Table 7">
            <a:extLst>
              <a:ext uri="{FF2B5EF4-FFF2-40B4-BE49-F238E27FC236}">
                <a16:creationId xmlns:a16="http://schemas.microsoft.com/office/drawing/2014/main" id="{4C1E4C7A-09CD-491A-89A9-73A206FB83E7}"/>
              </a:ext>
            </a:extLst>
          </p:cNvPr>
          <p:cNvGraphicFramePr>
            <a:graphicFrameLocks noGrp="1"/>
          </p:cNvGraphicFramePr>
          <p:nvPr>
            <p:extLst>
              <p:ext uri="{D42A27DB-BD31-4B8C-83A1-F6EECF244321}">
                <p14:modId xmlns:p14="http://schemas.microsoft.com/office/powerpoint/2010/main" val="1816766971"/>
              </p:ext>
            </p:extLst>
          </p:nvPr>
        </p:nvGraphicFramePr>
        <p:xfrm>
          <a:off x="2895600" y="762000"/>
          <a:ext cx="3111500" cy="304800"/>
        </p:xfrm>
        <a:graphic>
          <a:graphicData uri="http://schemas.openxmlformats.org/drawingml/2006/table">
            <a:tbl>
              <a:tblPr rtl="1"/>
              <a:tblGrid>
                <a:gridCol w="3111500">
                  <a:extLst>
                    <a:ext uri="{9D8B030D-6E8A-4147-A177-3AD203B41FA5}">
                      <a16:colId xmlns:a16="http://schemas.microsoft.com/office/drawing/2014/main" val="20000"/>
                    </a:ext>
                  </a:extLst>
                </a:gridCol>
              </a:tblGrid>
              <a:tr h="0">
                <a:tc>
                  <a:txBody>
                    <a:bodyPr/>
                    <a:lstStyle/>
                    <a:p>
                      <a:pPr algn="ctr" rtl="1" fontAlgn="ctr"/>
                      <a:r>
                        <a:rPr lang="ar-SA" sz="2000" b="1" i="0" u="none" strike="noStrike" dirty="0">
                          <a:solidFill>
                            <a:schemeClr val="bg1"/>
                          </a:solidFill>
                          <a:latin typeface="Hawyia  Chamber" pitchFamily="18" charset="-78"/>
                          <a:ea typeface="Hawyia  Chamber" pitchFamily="18" charset="-78"/>
                          <a:cs typeface="Hawyia  Chamber" pitchFamily="18" charset="-78"/>
                        </a:rPr>
                        <a:t>قائمة هواتف الموظفين الداخلية</a:t>
                      </a:r>
                    </a:p>
                  </a:txBody>
                  <a:tcPr marL="0" marR="0" marT="0" marB="0" anchor="ctr">
                    <a:lnL>
                      <a:noFill/>
                    </a:lnL>
                    <a:lnR w="12700" cmpd="sng">
                      <a:noFill/>
                      <a:prstDash val="soli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4" name="Rounded Rectangle 13">
            <a:hlinkClick r:id="rId4" action="ppaction://hlinksldjump"/>
            <a:extLst>
              <a:ext uri="{FF2B5EF4-FFF2-40B4-BE49-F238E27FC236}">
                <a16:creationId xmlns:a16="http://schemas.microsoft.com/office/drawing/2014/main" id="{3A9ACE80-D4BA-4455-8CBC-35CA8A3D3A5F}"/>
              </a:ext>
            </a:extLst>
          </p:cNvPr>
          <p:cNvSpPr/>
          <p:nvPr/>
        </p:nvSpPr>
        <p:spPr>
          <a:xfrm>
            <a:off x="7862751" y="6505568"/>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17" name="TextBox 12">
            <a:extLst>
              <a:ext uri="{FF2B5EF4-FFF2-40B4-BE49-F238E27FC236}">
                <a16:creationId xmlns:a16="http://schemas.microsoft.com/office/drawing/2014/main" id="{40075237-4A08-487A-9B2D-E6880B29A972}"/>
              </a:ext>
            </a:extLst>
          </p:cNvPr>
          <p:cNvSpPr txBox="1">
            <a:spLocks noChangeArrowheads="1"/>
          </p:cNvSpPr>
          <p:nvPr/>
        </p:nvSpPr>
        <p:spPr bwMode="auto">
          <a:xfrm>
            <a:off x="5562600" y="1752600"/>
            <a:ext cx="3429000" cy="1570038"/>
          </a:xfrm>
          <a:prstGeom prst="rect">
            <a:avLst/>
          </a:prstGeom>
          <a:noFill/>
          <a:ln w="9525">
            <a:noFill/>
            <a:miter lim="800000"/>
            <a:headEnd/>
            <a:tailEnd/>
          </a:ln>
        </p:spPr>
        <p:txBody>
          <a:bodyPr wrap="square">
            <a:spAutoFit/>
          </a:bodyPr>
          <a:lstStyle/>
          <a:p>
            <a:pPr algn="just" rtl="1" eaLnBrk="1" fontAlgn="auto" hangingPunct="1">
              <a:spcBef>
                <a:spcPts val="0"/>
              </a:spcBef>
              <a:spcAft>
                <a:spcPts val="0"/>
              </a:spcAft>
              <a:buFont typeface="Wingdings" pitchFamily="2" charset="2"/>
              <a:buChar char="q"/>
              <a:defRPr/>
            </a:pPr>
            <a:r>
              <a:rPr lang="ar-SA" sz="1600"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hlinkClick r:id="rId5" action="ppaction://hlinksldjump"/>
              </a:rPr>
              <a:t> </a:t>
            </a: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hlinkClick r:id="rId5" action="ppaction://hlinksldjump"/>
              </a:rPr>
              <a:t>مكتب رئيس مجلس الادارة</a:t>
            </a:r>
            <a:endPar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rtl="1" eaLnBrk="1" fontAlgn="auto" hangingPunct="1">
              <a:spcBef>
                <a:spcPts val="0"/>
              </a:spcBef>
              <a:spcAft>
                <a:spcPts val="0"/>
              </a:spcAft>
              <a:buFont typeface="Wingdings" pitchFamily="2" charset="2"/>
              <a:buChar char="q"/>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hlinkClick r:id="rId6" action="ppaction://hlinksldjump"/>
              </a:rPr>
              <a:t> الأمانة العامة</a:t>
            </a:r>
            <a:endPar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rtl="1" eaLnBrk="1" fontAlgn="auto" hangingPunct="1">
              <a:spcBef>
                <a:spcPts val="0"/>
              </a:spcBef>
              <a:spcAft>
                <a:spcPts val="0"/>
              </a:spcAft>
              <a:buFont typeface="Wingdings" pitchFamily="2" charset="2"/>
              <a:buChar char="q"/>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hlinkClick r:id="rId7" action="ppaction://hlinksldjump"/>
              </a:rPr>
              <a:t> قسم شئون مجلس الإدارة</a:t>
            </a:r>
            <a:endPar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rtl="1" eaLnBrk="1" fontAlgn="auto" hangingPunct="1">
              <a:spcBef>
                <a:spcPts val="0"/>
              </a:spcBef>
              <a:spcAft>
                <a:spcPts val="0"/>
              </a:spcAft>
              <a:buFont typeface="Wingdings" pitchFamily="2" charset="2"/>
              <a:buChar char="q"/>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hlinkClick r:id="rId8" action="ppaction://hlinksldjump"/>
              </a:rPr>
              <a:t> قسم الاستراتيجي</a:t>
            </a:r>
            <a:endPar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rtl="1" eaLnBrk="1" fontAlgn="auto" hangingPunct="1">
              <a:spcBef>
                <a:spcPts val="0"/>
              </a:spcBef>
              <a:spcAft>
                <a:spcPts val="0"/>
              </a:spcAft>
              <a:buFont typeface="Wingdings" pitchFamily="2" charset="2"/>
              <a:buChar char="q"/>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1600" u="sng" dirty="0">
                <a:solidFill>
                  <a:srgbClr val="0000FF"/>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قسم المراجعة الداخلية </a:t>
            </a:r>
          </a:p>
          <a:p>
            <a:pPr algn="just" rtl="1" eaLnBrk="1" fontAlgn="auto" hangingPunct="1">
              <a:spcBef>
                <a:spcPts val="0"/>
              </a:spcBef>
              <a:spcAft>
                <a:spcPts val="0"/>
              </a:spcAft>
              <a:buFont typeface="Wingdings" pitchFamily="2" charset="2"/>
              <a:buChar char="q"/>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hlinkClick r:id="rId9" action="ppaction://hlinksldjump"/>
              </a:rPr>
              <a:t> قسم شئون الأمانة</a:t>
            </a:r>
            <a:endPar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8" name="TextBox 12">
            <a:extLst>
              <a:ext uri="{FF2B5EF4-FFF2-40B4-BE49-F238E27FC236}">
                <a16:creationId xmlns:a16="http://schemas.microsoft.com/office/drawing/2014/main" id="{84075640-7845-49CF-82B2-FD482D065196}"/>
              </a:ext>
            </a:extLst>
          </p:cNvPr>
          <p:cNvSpPr txBox="1">
            <a:spLocks noChangeArrowheads="1"/>
          </p:cNvSpPr>
          <p:nvPr/>
        </p:nvSpPr>
        <p:spPr bwMode="auto">
          <a:xfrm>
            <a:off x="3048000" y="1752600"/>
            <a:ext cx="2895600" cy="2308324"/>
          </a:xfrm>
          <a:prstGeom prst="rect">
            <a:avLst/>
          </a:prstGeom>
          <a:noFill/>
          <a:ln w="9525">
            <a:noFill/>
            <a:miter lim="800000"/>
            <a:headEnd/>
            <a:tailEnd/>
          </a:ln>
        </p:spPr>
        <p:txBody>
          <a:bodyPr wrap="square">
            <a:spAutoFit/>
          </a:bodyPr>
          <a:lstStyle/>
          <a:p>
            <a:pPr algn="just" rtl="1" eaLnBrk="1" fontAlgn="auto" hangingPunct="1">
              <a:spcBef>
                <a:spcPts val="0"/>
              </a:spcBef>
              <a:spcAft>
                <a:spcPts val="0"/>
              </a:spcAft>
              <a:buFont typeface="Wingdings" pitchFamily="2" charset="2"/>
              <a:buChar char="q"/>
              <a:defRPr/>
            </a:pPr>
            <a:r>
              <a:rPr lang="ar-SA" sz="1600"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قطاع الخدمات المساندة</a:t>
            </a:r>
          </a:p>
          <a:p>
            <a:pPr algn="just" rtl="1" eaLnBrk="1" fontAlgn="auto" hangingPunct="1">
              <a:spcBef>
                <a:spcPts val="0"/>
              </a:spcBef>
              <a:spcAft>
                <a:spcPts val="0"/>
              </a:spcAft>
              <a:buFont typeface="Wingdings" pitchFamily="2" charset="2"/>
              <a:buChar char="Ø"/>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hlinkClick r:id="rId10" action="ppaction://hlinksldjump"/>
              </a:rPr>
              <a:t>مساعد الامين العام</a:t>
            </a:r>
          </a:p>
          <a:p>
            <a:pPr algn="just" rtl="1" eaLnBrk="1" fontAlgn="auto" hangingPunct="1">
              <a:spcBef>
                <a:spcPts val="0"/>
              </a:spcBef>
              <a:spcAft>
                <a:spcPts val="0"/>
              </a:spcAft>
              <a:buFont typeface="Wingdings" pitchFamily="2" charset="2"/>
              <a:buChar char="Ø"/>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hlinkClick r:id="rId10" action="ppaction://hlinksldjump"/>
              </a:rPr>
              <a:t> سكرتير مساعد الامين العام</a:t>
            </a:r>
            <a:endPar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rtl="1" eaLnBrk="1" fontAlgn="auto" hangingPunct="1">
              <a:spcBef>
                <a:spcPts val="0"/>
              </a:spcBef>
              <a:spcAft>
                <a:spcPts val="0"/>
              </a:spcAft>
              <a:buFont typeface="Wingdings" pitchFamily="2" charset="2"/>
              <a:buChar char="Ø"/>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إدارة التسويق وتنمية الموارد</a:t>
            </a:r>
          </a:p>
          <a:p>
            <a:pPr algn="just" rtl="1" eaLnBrk="1" fontAlgn="auto" hangingPunct="1">
              <a:spcBef>
                <a:spcPts val="0"/>
              </a:spcBef>
              <a:spcAft>
                <a:spcPts val="0"/>
              </a:spcAft>
              <a:buFont typeface="Wingdings" pitchFamily="2" charset="2"/>
              <a:buChar char="Ø"/>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hlinkClick r:id="rId11" action="ppaction://hlinksldjump"/>
              </a:rPr>
              <a:t> </a:t>
            </a: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الإدارة المالية</a:t>
            </a:r>
          </a:p>
          <a:p>
            <a:pPr algn="just" rtl="1" eaLnBrk="1" fontAlgn="auto" hangingPunct="1">
              <a:spcBef>
                <a:spcPts val="0"/>
              </a:spcBef>
              <a:spcAft>
                <a:spcPts val="0"/>
              </a:spcAft>
              <a:buFont typeface="Wingdings" pitchFamily="2" charset="2"/>
              <a:buChar char="Ø"/>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hlinkClick r:id="rId12" action="ppaction://hlinksldjump"/>
              </a:rPr>
              <a:t> </a:t>
            </a: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إدارة الموارد البشرية</a:t>
            </a:r>
          </a:p>
          <a:p>
            <a:pPr algn="just" rtl="1" eaLnBrk="1" fontAlgn="auto" hangingPunct="1">
              <a:spcBef>
                <a:spcPts val="0"/>
              </a:spcBef>
              <a:spcAft>
                <a:spcPts val="0"/>
              </a:spcAft>
              <a:buFont typeface="Wingdings" pitchFamily="2" charset="2"/>
              <a:buChar char="Ø"/>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hlinkClick r:id="rId13" action="ppaction://hlinksldjump"/>
              </a:rPr>
              <a:t> </a:t>
            </a: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إدارة التحول الرقمي</a:t>
            </a:r>
          </a:p>
          <a:p>
            <a:pPr algn="just" rtl="1" eaLnBrk="1" fontAlgn="auto" hangingPunct="1">
              <a:spcBef>
                <a:spcPts val="0"/>
              </a:spcBef>
              <a:spcAft>
                <a:spcPts val="0"/>
              </a:spcAft>
              <a:buFont typeface="Wingdings" pitchFamily="2" charset="2"/>
              <a:buChar char="Ø"/>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hlinkClick r:id="rId14" action="ppaction://hlinksldjump"/>
              </a:rPr>
              <a:t> </a:t>
            </a: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إدارة التشغيل والمشاريع</a:t>
            </a:r>
          </a:p>
          <a:p>
            <a:pPr algn="just" rtl="1" eaLnBrk="1" fontAlgn="auto" hangingPunct="1">
              <a:spcBef>
                <a:spcPts val="0"/>
              </a:spcBef>
              <a:spcAft>
                <a:spcPts val="0"/>
              </a:spcAft>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hlinkClick r:id="rId15" action="ppaction://hlinksldjump"/>
              </a:rPr>
              <a:t> </a:t>
            </a:r>
            <a:endPar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1" name="TextBox 12">
            <a:extLst>
              <a:ext uri="{FF2B5EF4-FFF2-40B4-BE49-F238E27FC236}">
                <a16:creationId xmlns:a16="http://schemas.microsoft.com/office/drawing/2014/main" id="{F47ACF58-B6E8-4C1A-81E1-F69AFCB48CCF}"/>
              </a:ext>
            </a:extLst>
          </p:cNvPr>
          <p:cNvSpPr txBox="1">
            <a:spLocks noChangeArrowheads="1"/>
          </p:cNvSpPr>
          <p:nvPr/>
        </p:nvSpPr>
        <p:spPr bwMode="auto">
          <a:xfrm>
            <a:off x="76200" y="1752600"/>
            <a:ext cx="2895600" cy="2554545"/>
          </a:xfrm>
          <a:prstGeom prst="rect">
            <a:avLst/>
          </a:prstGeom>
          <a:noFill/>
          <a:ln w="9525">
            <a:noFill/>
            <a:miter lim="800000"/>
            <a:headEnd/>
            <a:tailEnd/>
          </a:ln>
        </p:spPr>
        <p:txBody>
          <a:bodyPr wrap="square">
            <a:spAutoFit/>
          </a:bodyPr>
          <a:lstStyle/>
          <a:p>
            <a:pPr algn="just" rtl="1" eaLnBrk="1" fontAlgn="auto" hangingPunct="1">
              <a:spcBef>
                <a:spcPts val="0"/>
              </a:spcBef>
              <a:spcAft>
                <a:spcPts val="0"/>
              </a:spcAft>
              <a:buFont typeface="Wingdings" pitchFamily="2" charset="2"/>
              <a:buChar char="q"/>
              <a:defRPr/>
            </a:pPr>
            <a:r>
              <a:rPr lang="ar-SA" sz="1600"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قطاع تطوير الأعمال</a:t>
            </a:r>
          </a:p>
          <a:p>
            <a:pPr algn="just" rtl="1" eaLnBrk="1" fontAlgn="auto" hangingPunct="1">
              <a:spcBef>
                <a:spcPts val="0"/>
              </a:spcBef>
              <a:spcAft>
                <a:spcPts val="0"/>
              </a:spcAft>
              <a:buFont typeface="Wingdings" pitchFamily="2" charset="2"/>
              <a:buChar char="Ø"/>
              <a:defRPr/>
            </a:pPr>
            <a:r>
              <a:rPr lang="ar-SA" sz="1600"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hlinkClick r:id="rId16" action="ppaction://hlinksldjump"/>
              </a:rPr>
              <a:t>مساعد الامين العام</a:t>
            </a:r>
          </a:p>
          <a:p>
            <a:pPr algn="just" rtl="1" eaLnBrk="1" fontAlgn="auto" hangingPunct="1">
              <a:spcBef>
                <a:spcPts val="0"/>
              </a:spcBef>
              <a:spcAft>
                <a:spcPts val="0"/>
              </a:spcAft>
              <a:buFont typeface="Wingdings" pitchFamily="2" charset="2"/>
              <a:buChar char="Ø"/>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hlinkClick r:id="rId16" action="ppaction://hlinksldjump"/>
              </a:rPr>
              <a:t> سكرتير مساعد الامين العام</a:t>
            </a:r>
            <a:endPar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rtl="1" eaLnBrk="1" fontAlgn="auto" hangingPunct="1">
              <a:spcBef>
                <a:spcPts val="0"/>
              </a:spcBef>
              <a:spcAft>
                <a:spcPts val="0"/>
              </a:spcAft>
              <a:buFont typeface="Wingdings" pitchFamily="2" charset="2"/>
              <a:buChar char="Ø"/>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مركز الاستثمارات والدراسات</a:t>
            </a:r>
          </a:p>
          <a:p>
            <a:pPr algn="r" rtl="1" eaLnBrk="1" fontAlgn="auto" hangingPunct="1">
              <a:spcBef>
                <a:spcPts val="0"/>
              </a:spcBef>
              <a:spcAft>
                <a:spcPts val="0"/>
              </a:spcAft>
              <a:buFont typeface="Wingdings" pitchFamily="2" charset="2"/>
              <a:buChar char="Ø"/>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مركز المنشآت الصغيرة والمتوسطة</a:t>
            </a:r>
          </a:p>
          <a:p>
            <a:pPr algn="just" rtl="1" eaLnBrk="1" fontAlgn="auto" hangingPunct="1">
              <a:spcBef>
                <a:spcPts val="0"/>
              </a:spcBef>
              <a:spcAft>
                <a:spcPts val="0"/>
              </a:spcAft>
              <a:buFont typeface="Wingdings" pitchFamily="2" charset="2"/>
              <a:buChar char="Ø"/>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مركز تمكين المرأة </a:t>
            </a:r>
          </a:p>
          <a:p>
            <a:pPr algn="just" rtl="1" eaLnBrk="1" fontAlgn="auto" hangingPunct="1">
              <a:spcBef>
                <a:spcPts val="0"/>
              </a:spcBef>
              <a:spcAft>
                <a:spcPts val="0"/>
              </a:spcAft>
              <a:buFont typeface="Wingdings" pitchFamily="2" charset="2"/>
              <a:buChar char="Ø"/>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مركز المسئولية الاجتماعية</a:t>
            </a:r>
          </a:p>
          <a:p>
            <a:pPr algn="just" rtl="1" eaLnBrk="1" fontAlgn="auto" hangingPunct="1">
              <a:spcBef>
                <a:spcPts val="0"/>
              </a:spcBef>
              <a:spcAft>
                <a:spcPts val="0"/>
              </a:spcAft>
              <a:buFont typeface="Wingdings" pitchFamily="2" charset="2"/>
              <a:buChar char="Ø"/>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إدارة الاعلام والاتصال المؤسسي</a:t>
            </a:r>
          </a:p>
          <a:p>
            <a:pPr algn="just" rtl="1" eaLnBrk="1" fontAlgn="auto" hangingPunct="1">
              <a:spcBef>
                <a:spcPts val="0"/>
              </a:spcBef>
              <a:spcAft>
                <a:spcPts val="0"/>
              </a:spcAft>
              <a:buFont typeface="Wingdings" pitchFamily="2" charset="2"/>
              <a:buChar char="Ø"/>
              <a:defRPr/>
            </a:pPr>
            <a:endPar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rtl="1" eaLnBrk="1" fontAlgn="auto" hangingPunct="1">
              <a:spcBef>
                <a:spcPts val="0"/>
              </a:spcBef>
              <a:spcAft>
                <a:spcPts val="0"/>
              </a:spcAft>
              <a:buFont typeface="Wingdings" pitchFamily="2" charset="2"/>
              <a:buChar char="Ø"/>
              <a:defRPr/>
            </a:pPr>
            <a:endPar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2" name="TextBox 12">
            <a:extLst>
              <a:ext uri="{FF2B5EF4-FFF2-40B4-BE49-F238E27FC236}">
                <a16:creationId xmlns:a16="http://schemas.microsoft.com/office/drawing/2014/main" id="{B0457369-E92A-4EA1-AEC5-5BA780E95A98}"/>
              </a:ext>
            </a:extLst>
          </p:cNvPr>
          <p:cNvSpPr txBox="1">
            <a:spLocks noChangeArrowheads="1"/>
          </p:cNvSpPr>
          <p:nvPr/>
        </p:nvSpPr>
        <p:spPr bwMode="auto">
          <a:xfrm>
            <a:off x="5867400" y="3286125"/>
            <a:ext cx="3124200" cy="2062103"/>
          </a:xfrm>
          <a:prstGeom prst="rect">
            <a:avLst/>
          </a:prstGeom>
          <a:noFill/>
          <a:ln w="9525">
            <a:noFill/>
            <a:miter lim="800000"/>
            <a:headEnd/>
            <a:tailEnd/>
          </a:ln>
        </p:spPr>
        <p:txBody>
          <a:bodyPr wrap="square">
            <a:spAutoFit/>
          </a:bodyPr>
          <a:lstStyle/>
          <a:p>
            <a:pPr algn="just" rtl="1" eaLnBrk="1" fontAlgn="auto" hangingPunct="1">
              <a:spcBef>
                <a:spcPts val="0"/>
              </a:spcBef>
              <a:spcAft>
                <a:spcPts val="0"/>
              </a:spcAft>
              <a:buFont typeface="Wingdings" pitchFamily="2" charset="2"/>
              <a:buChar char="q"/>
              <a:defRPr/>
            </a:pPr>
            <a:r>
              <a:rPr lang="ar-SA" sz="1600"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قطاع خدمات العملاء </a:t>
            </a:r>
          </a:p>
          <a:p>
            <a:pPr algn="just" rtl="1" eaLnBrk="1" fontAlgn="auto" hangingPunct="1">
              <a:spcBef>
                <a:spcPts val="0"/>
              </a:spcBef>
              <a:spcAft>
                <a:spcPts val="0"/>
              </a:spcAft>
              <a:buFont typeface="Wingdings" pitchFamily="2" charset="2"/>
              <a:buChar char="Ø"/>
              <a:defRPr/>
            </a:pPr>
            <a:r>
              <a:rPr lang="ar-SA" sz="1600"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hlinkClick r:id="rId17" action="ppaction://hlinksldjump"/>
              </a:rPr>
              <a:t>مساعد الامين العام</a:t>
            </a:r>
          </a:p>
          <a:p>
            <a:pPr algn="just" rtl="1" eaLnBrk="1" fontAlgn="auto" hangingPunct="1">
              <a:spcBef>
                <a:spcPts val="0"/>
              </a:spcBef>
              <a:spcAft>
                <a:spcPts val="0"/>
              </a:spcAft>
              <a:buFont typeface="Wingdings" pitchFamily="2" charset="2"/>
              <a:buChar char="Ø"/>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hlinkClick r:id="rId17" action="ppaction://hlinksldjump"/>
              </a:rPr>
              <a:t> سكرتير مساعد الامين العام</a:t>
            </a:r>
            <a:endPar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rtl="1" eaLnBrk="1" fontAlgn="auto" hangingPunct="1">
              <a:spcBef>
                <a:spcPts val="0"/>
              </a:spcBef>
              <a:spcAft>
                <a:spcPts val="0"/>
              </a:spcAft>
              <a:buFont typeface="Wingdings" pitchFamily="2" charset="2"/>
              <a:buChar char="Ø"/>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hlinkClick r:id="rId18" action="ppaction://hlinksldjump"/>
              </a:rPr>
              <a:t> </a:t>
            </a: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إدارة المشتركين والفروع</a:t>
            </a:r>
            <a:endParaRPr lang="en-US"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rtl="1" eaLnBrk="1" fontAlgn="auto" hangingPunct="1">
              <a:spcBef>
                <a:spcPts val="0"/>
              </a:spcBef>
              <a:spcAft>
                <a:spcPts val="0"/>
              </a:spcAft>
              <a:buFont typeface="Wingdings" pitchFamily="2" charset="2"/>
              <a:buChar char="Ø"/>
              <a:defRPr/>
            </a:pPr>
            <a:r>
              <a:rPr lang="en-US"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hlinkClick r:id="rId19" action="ppaction://hlinksldjump"/>
              </a:rPr>
              <a:t> </a:t>
            </a: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إدارة العلاقات العامة والمراسم</a:t>
            </a:r>
            <a:endParaRPr lang="en-US"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rtl="1" eaLnBrk="1" fontAlgn="auto" hangingPunct="1">
              <a:spcBef>
                <a:spcPts val="0"/>
              </a:spcBef>
              <a:spcAft>
                <a:spcPts val="0"/>
              </a:spcAft>
              <a:buFont typeface="Wingdings" pitchFamily="2" charset="2"/>
              <a:buChar char="Ø"/>
              <a:defRPr/>
            </a:pPr>
            <a:r>
              <a:rPr lang="en-US"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مركز التدريب واعداد القادة</a:t>
            </a:r>
            <a:endParaRPr lang="en-US"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rtl="1" eaLnBrk="1" fontAlgn="auto" hangingPunct="1">
              <a:spcBef>
                <a:spcPts val="0"/>
              </a:spcBef>
              <a:spcAft>
                <a:spcPts val="0"/>
              </a:spcAft>
              <a:buFont typeface="Wingdings" pitchFamily="2" charset="2"/>
              <a:buChar char="Ø"/>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مركز التوظيف</a:t>
            </a:r>
            <a:endParaRPr lang="en-US"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rtl="1" eaLnBrk="1" fontAlgn="auto" hangingPunct="1">
              <a:spcBef>
                <a:spcPts val="0"/>
              </a:spcBef>
              <a:spcAft>
                <a:spcPts val="0"/>
              </a:spcAft>
              <a:buFont typeface="Wingdings" pitchFamily="2" charset="2"/>
              <a:buChar char="Ø"/>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مركز التحكم</a:t>
            </a:r>
          </a:p>
        </p:txBody>
      </p:sp>
      <p:sp>
        <p:nvSpPr>
          <p:cNvPr id="23" name="TextBox 12">
            <a:extLst>
              <a:ext uri="{FF2B5EF4-FFF2-40B4-BE49-F238E27FC236}">
                <a16:creationId xmlns:a16="http://schemas.microsoft.com/office/drawing/2014/main" id="{23E4416A-06F5-40BD-8FCA-13362C0C36AC}"/>
              </a:ext>
            </a:extLst>
          </p:cNvPr>
          <p:cNvSpPr txBox="1">
            <a:spLocks noChangeArrowheads="1"/>
          </p:cNvSpPr>
          <p:nvPr/>
        </p:nvSpPr>
        <p:spPr bwMode="auto">
          <a:xfrm>
            <a:off x="2281518" y="3985602"/>
            <a:ext cx="3429000" cy="2308225"/>
          </a:xfrm>
          <a:prstGeom prst="rect">
            <a:avLst/>
          </a:prstGeom>
          <a:noFill/>
          <a:ln w="9525">
            <a:noFill/>
            <a:miter lim="800000"/>
            <a:headEnd/>
            <a:tailEnd/>
          </a:ln>
        </p:spPr>
        <p:txBody>
          <a:bodyPr wrap="square">
            <a:spAutoFit/>
          </a:bodyPr>
          <a:lstStyle/>
          <a:p>
            <a:pPr algn="just" rtl="1" eaLnBrk="1" fontAlgn="auto" hangingPunct="1">
              <a:spcBef>
                <a:spcPts val="0"/>
              </a:spcBef>
              <a:spcAft>
                <a:spcPts val="0"/>
              </a:spcAft>
              <a:buFont typeface="Wingdings" pitchFamily="2" charset="2"/>
              <a:buChar char="q"/>
              <a:defRPr/>
            </a:pPr>
            <a:r>
              <a:rPr lang="ar-SA" sz="1600"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قطاع دعم الاعمال</a:t>
            </a:r>
          </a:p>
          <a:p>
            <a:pPr algn="just" rtl="1" eaLnBrk="1" fontAlgn="auto" hangingPunct="1">
              <a:spcBef>
                <a:spcPts val="0"/>
              </a:spcBef>
              <a:spcAft>
                <a:spcPts val="0"/>
              </a:spcAft>
              <a:buFont typeface="Wingdings" pitchFamily="2" charset="2"/>
              <a:buChar char="Ø"/>
              <a:defRPr/>
            </a:pPr>
            <a:r>
              <a:rPr lang="ar-SA" sz="1600"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hlinkClick r:id="rId20" action="ppaction://hlinksldjump"/>
              </a:rPr>
              <a:t>مساعد الامين العام</a:t>
            </a:r>
          </a:p>
          <a:p>
            <a:pPr algn="just" rtl="1" eaLnBrk="1" fontAlgn="auto" hangingPunct="1">
              <a:spcBef>
                <a:spcPts val="0"/>
              </a:spcBef>
              <a:spcAft>
                <a:spcPts val="0"/>
              </a:spcAft>
              <a:buFont typeface="Wingdings" pitchFamily="2" charset="2"/>
              <a:buChar char="Ø"/>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hlinkClick r:id="rId20" action="ppaction://hlinksldjump"/>
              </a:rPr>
              <a:t> سكرتير مساعد الامين</a:t>
            </a:r>
            <a:endPar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 rtl="1" eaLnBrk="1" fontAlgn="auto" hangingPunct="1">
              <a:spcBef>
                <a:spcPts val="0"/>
              </a:spcBef>
              <a:spcAft>
                <a:spcPts val="0"/>
              </a:spcAft>
              <a:buFont typeface="Wingdings" pitchFamily="2" charset="2"/>
              <a:buChar char="Ø"/>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إدارة القطاع الانتاجي</a:t>
            </a:r>
          </a:p>
          <a:p>
            <a:pPr algn="just" rtl="1" eaLnBrk="1" fontAlgn="auto" hangingPunct="1">
              <a:spcBef>
                <a:spcPts val="0"/>
              </a:spcBef>
              <a:spcAft>
                <a:spcPts val="0"/>
              </a:spcAft>
              <a:buFont typeface="Wingdings" pitchFamily="2" charset="2"/>
              <a:buChar char="Ø"/>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إدارة القطاع التجاري</a:t>
            </a:r>
          </a:p>
          <a:p>
            <a:pPr algn="just" rtl="1" eaLnBrk="1" fontAlgn="auto" hangingPunct="1">
              <a:spcBef>
                <a:spcPts val="0"/>
              </a:spcBef>
              <a:spcAft>
                <a:spcPts val="0"/>
              </a:spcAft>
              <a:buFont typeface="Wingdings" pitchFamily="2" charset="2"/>
              <a:buChar char="Ø"/>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إدارة القطاع الخدمي</a:t>
            </a:r>
          </a:p>
          <a:p>
            <a:pPr algn="just" rtl="1" eaLnBrk="1" fontAlgn="auto" hangingPunct="1">
              <a:spcBef>
                <a:spcPts val="0"/>
              </a:spcBef>
              <a:spcAft>
                <a:spcPts val="0"/>
              </a:spcAft>
              <a:buFont typeface="Wingdings" pitchFamily="2" charset="2"/>
              <a:buChar char="Ø"/>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إدارة مجالس أعمال الفروع</a:t>
            </a:r>
          </a:p>
          <a:p>
            <a:pPr algn="just" rtl="1" eaLnBrk="1" fontAlgn="auto" hangingPunct="1">
              <a:spcBef>
                <a:spcPts val="0"/>
              </a:spcBef>
              <a:spcAft>
                <a:spcPts val="0"/>
              </a:spcAft>
              <a:defRPr/>
            </a:pP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hlinkClick r:id="rId21" action="ppaction://hlinksldjump"/>
              </a:rPr>
              <a:t> </a:t>
            </a:r>
            <a:r>
              <a:rPr lang="ar-SA" sz="1600"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p>
          <a:p>
            <a:pPr algn="just" rtl="1" eaLnBrk="1" fontAlgn="auto" hangingPunct="1">
              <a:spcBef>
                <a:spcPts val="0"/>
              </a:spcBef>
              <a:spcAft>
                <a:spcPts val="0"/>
              </a:spcAft>
              <a:buFont typeface="Wingdings" pitchFamily="2" charset="2"/>
              <a:buChar char="Ø"/>
              <a:defRPr/>
            </a:pPr>
            <a:endParaRPr lang="ar-SA" sz="1600"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5" name="Rectangle 14">
            <a:extLst>
              <a:ext uri="{FF2B5EF4-FFF2-40B4-BE49-F238E27FC236}">
                <a16:creationId xmlns:a16="http://schemas.microsoft.com/office/drawing/2014/main" id="{343738E4-5006-4428-82ED-B000BDE96B5E}"/>
              </a:ext>
            </a:extLst>
          </p:cNvPr>
          <p:cNvSpPr/>
          <p:nvPr/>
        </p:nvSpPr>
        <p:spPr>
          <a:xfrm>
            <a:off x="21771" y="6505568"/>
            <a:ext cx="7750630"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60AA244-F8F7-4A73-A77F-DA940EAEEBD6}"/>
              </a:ext>
            </a:extLst>
          </p:cNvPr>
          <p:cNvSpPr>
            <a:spLocks noGrp="1"/>
          </p:cNvSpPr>
          <p:nvPr>
            <p:ph type="title"/>
          </p:nvPr>
        </p:nvSpPr>
        <p:spPr/>
        <p:txBody>
          <a:bodyPr/>
          <a:lstStyle/>
          <a:p>
            <a:endParaRPr lang="en-US" altLang="en-US"/>
          </a:p>
        </p:txBody>
      </p:sp>
      <p:sp>
        <p:nvSpPr>
          <p:cNvPr id="36867" name="Content Placeholder 2">
            <a:extLst>
              <a:ext uri="{FF2B5EF4-FFF2-40B4-BE49-F238E27FC236}">
                <a16:creationId xmlns:a16="http://schemas.microsoft.com/office/drawing/2014/main" id="{B6DBA258-9E40-42A0-8F1E-D83806C35C2C}"/>
              </a:ext>
            </a:extLst>
          </p:cNvPr>
          <p:cNvSpPr>
            <a:spLocks noGrp="1"/>
          </p:cNvSpPr>
          <p:nvPr>
            <p:ph idx="1"/>
          </p:nvPr>
        </p:nvSpPr>
        <p:spPr/>
        <p:txBody>
          <a:bodyPr/>
          <a:lstStyle/>
          <a:p>
            <a:endParaRPr lang="en-US" altLang="en-US"/>
          </a:p>
        </p:txBody>
      </p:sp>
      <p:pic>
        <p:nvPicPr>
          <p:cNvPr id="36868" name="Picture 17" descr="2">
            <a:extLst>
              <a:ext uri="{FF2B5EF4-FFF2-40B4-BE49-F238E27FC236}">
                <a16:creationId xmlns:a16="http://schemas.microsoft.com/office/drawing/2014/main" id="{E9B7AC39-70AE-4D36-9CB5-DD4305BB2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99DC34B6-752B-4AAD-9F0F-881E433C3DB5}"/>
              </a:ext>
            </a:extLst>
          </p:cNvPr>
          <p:cNvGraphicFramePr>
            <a:graphicFrameLocks noGrp="1"/>
          </p:cNvGraphicFramePr>
          <p:nvPr>
            <p:extLst>
              <p:ext uri="{D42A27DB-BD31-4B8C-83A1-F6EECF244321}">
                <p14:modId xmlns:p14="http://schemas.microsoft.com/office/powerpoint/2010/main" val="1233056897"/>
              </p:ext>
            </p:extLst>
          </p:nvPr>
        </p:nvGraphicFramePr>
        <p:xfrm>
          <a:off x="328612" y="2438400"/>
          <a:ext cx="8486776" cy="3352800"/>
        </p:xfrm>
        <a:graphic>
          <a:graphicData uri="http://schemas.openxmlformats.org/drawingml/2006/table">
            <a:tbl>
              <a:tblPr firstRow="1" bandRow="1">
                <a:tableStyleId>{5C22544A-7EE6-4342-B048-85BDC9FD1C3A}</a:tableStyleId>
              </a:tblPr>
              <a:tblGrid>
                <a:gridCol w="2185603">
                  <a:extLst>
                    <a:ext uri="{9D8B030D-6E8A-4147-A177-3AD203B41FA5}">
                      <a16:colId xmlns:a16="http://schemas.microsoft.com/office/drawing/2014/main" val="20000"/>
                    </a:ext>
                  </a:extLst>
                </a:gridCol>
                <a:gridCol w="838357">
                  <a:extLst>
                    <a:ext uri="{9D8B030D-6E8A-4147-A177-3AD203B41FA5}">
                      <a16:colId xmlns:a16="http://schemas.microsoft.com/office/drawing/2014/main" val="20001"/>
                    </a:ext>
                  </a:extLst>
                </a:gridCol>
                <a:gridCol w="838357">
                  <a:extLst>
                    <a:ext uri="{9D8B030D-6E8A-4147-A177-3AD203B41FA5}">
                      <a16:colId xmlns:a16="http://schemas.microsoft.com/office/drawing/2014/main" val="20002"/>
                    </a:ext>
                  </a:extLst>
                </a:gridCol>
                <a:gridCol w="2052710">
                  <a:extLst>
                    <a:ext uri="{9D8B030D-6E8A-4147-A177-3AD203B41FA5}">
                      <a16:colId xmlns:a16="http://schemas.microsoft.com/office/drawing/2014/main" val="20003"/>
                    </a:ext>
                  </a:extLst>
                </a:gridCol>
                <a:gridCol w="2571749">
                  <a:extLst>
                    <a:ext uri="{9D8B030D-6E8A-4147-A177-3AD203B41FA5}">
                      <a16:colId xmlns:a16="http://schemas.microsoft.com/office/drawing/2014/main" val="20004"/>
                    </a:ext>
                  </a:extLst>
                </a:gridCol>
              </a:tblGrid>
              <a:tr h="838200">
                <a:tc rowSpan="2">
                  <a:txBody>
                    <a:bodyPr/>
                    <a:lstStyle/>
                    <a:p>
                      <a:pPr algn="ct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chairman@Chamber.org.sa </a:t>
                      </a:r>
                    </a:p>
                  </a:txBody>
                  <a:tcPr marL="91454" marR="91454" marT="45666" marB="4566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F/ 8570607</a:t>
                      </a:r>
                      <a:endParaRPr lang="ar-SA"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8598001</a:t>
                      </a:r>
                      <a:endParaRPr lang="ar-SA"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بدر بن سليمان </a:t>
                      </a:r>
                      <a:r>
                        <a:rPr lang="ar-SA" sz="1400" b="0" kern="1200" baseline="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الرزيزاء</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endParaRPr lang="en-US"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رئيس مجلس الإدارة </a:t>
                      </a:r>
                    </a:p>
                  </a:txBody>
                  <a:tcPr marL="91446" marR="91446" marT="45713" marB="457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838200">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kern="1200" dirty="0">
                        <a:solidFill>
                          <a:schemeClr val="tx1"/>
                        </a:solidFill>
                        <a:effectLst>
                          <a:outerShdw blurRad="38100" dist="38100" dir="2700000" algn="tl">
                            <a:srgbClr val="000000">
                              <a:alpha val="43137"/>
                            </a:srgbClr>
                          </a:outerShdw>
                        </a:effectLst>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Bader S. Al-</a:t>
                      </a:r>
                      <a:r>
                        <a:rPr lang="en-US" sz="14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Reziza</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chairman</a:t>
                      </a:r>
                      <a:endPar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1446" marR="91446" marT="45713" marB="457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838200">
                <a:tc rowSpan="2">
                  <a:txBody>
                    <a:bodyPr/>
                    <a:lstStyle/>
                    <a:p>
                      <a:pPr algn="ctr"/>
                      <a:endParaRPr lang="en-US" sz="1200" b="0" i="0" u="none" strike="noStrike" kern="1200" dirty="0">
                        <a:solidFill>
                          <a:schemeClr val="dk1"/>
                        </a:solidFill>
                        <a:latin typeface="Arail"/>
                        <a:ea typeface="+mn-ea"/>
                        <a:cs typeface="+mn-cs"/>
                      </a:endParaRPr>
                    </a:p>
                  </a:txBody>
                  <a:tcPr marL="91454" marR="91454" marT="45666" marB="4566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i="0" u="none" strike="noStrike" kern="120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ar-SA" sz="1200" b="0" kern="1200" dirty="0">
                        <a:solidFill>
                          <a:schemeClr val="tx1"/>
                        </a:solidFill>
                        <a:effectLst/>
                        <a:latin typeface="Hawyia  Chamber" pitchFamily="18" charset="-78"/>
                        <a:ea typeface="Hawyia  Chamber" pitchFamily="18" charset="-78"/>
                        <a:cs typeface="Hawyia  Chamber" pitchFamily="18" charset="-78"/>
                      </a:endParaRPr>
                    </a:p>
                  </a:txBody>
                  <a:tcPr marL="91446" marR="91446" marT="45713" marB="457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838200">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i="0" u="none" strike="noStrike" kern="120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200" b="0" kern="1200" dirty="0">
                        <a:solidFill>
                          <a:schemeClr val="tx1"/>
                        </a:solidFill>
                        <a:effectLst/>
                        <a:latin typeface="Hawyia  Chamber" pitchFamily="18" charset="-78"/>
                        <a:ea typeface="Hawyia  Chamber" pitchFamily="18" charset="-78"/>
                        <a:cs typeface="Hawyia  Chamber" pitchFamily="18" charset="-78"/>
                      </a:endParaRPr>
                    </a:p>
                  </a:txBody>
                  <a:tcPr marL="91446" marR="91446" marT="45713" marB="457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6" name="Rectangle 5">
            <a:extLst>
              <a:ext uri="{FF2B5EF4-FFF2-40B4-BE49-F238E27FC236}">
                <a16:creationId xmlns:a16="http://schemas.microsoft.com/office/drawing/2014/main" id="{B5C4A9DE-6202-4162-81F7-D8CF6FFFAC10}"/>
              </a:ext>
            </a:extLst>
          </p:cNvPr>
          <p:cNvSpPr/>
          <p:nvPr/>
        </p:nvSpPr>
        <p:spPr>
          <a:xfrm>
            <a:off x="5486400" y="1600200"/>
            <a:ext cx="2438400" cy="369888"/>
          </a:xfrm>
          <a:prstGeom prst="rect">
            <a:avLst/>
          </a:prstGeom>
        </p:spPr>
        <p:txBody>
          <a:bodyPr wrap="square">
            <a:spAutoFit/>
          </a:bodyPr>
          <a:lstStyle/>
          <a:p>
            <a:pPr algn="just" rtl="1" eaLnBrk="1" fontAlgn="auto" hangingPunct="1">
              <a:spcBef>
                <a:spcPts val="0"/>
              </a:spcBef>
              <a:spcAft>
                <a:spcPts val="0"/>
              </a:spcAft>
              <a:buFont typeface="Wingdings" pitchFamily="2" charset="2"/>
              <a:buChar char="q"/>
              <a:defRPr/>
            </a:pPr>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مكتب رئيس مجلس الإدارة </a:t>
            </a:r>
          </a:p>
        </p:txBody>
      </p:sp>
      <p:sp>
        <p:nvSpPr>
          <p:cNvPr id="7" name="Rounded Rectangle 6">
            <a:hlinkClick r:id="rId4" action="ppaction://hlinksldjump"/>
            <a:extLst>
              <a:ext uri="{FF2B5EF4-FFF2-40B4-BE49-F238E27FC236}">
                <a16:creationId xmlns:a16="http://schemas.microsoft.com/office/drawing/2014/main" id="{F3E717E6-C9FD-4D39-88DC-E8DB3CE8E5B5}"/>
              </a:ext>
            </a:extLst>
          </p:cNvPr>
          <p:cNvSpPr/>
          <p:nvPr/>
        </p:nvSpPr>
        <p:spPr>
          <a:xfrm>
            <a:off x="65532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sp>
        <p:nvSpPr>
          <p:cNvPr id="8" name="Rounded Rectangle 7">
            <a:hlinkClick r:id="rId5" action="ppaction://hlinksldjump"/>
            <a:extLst>
              <a:ext uri="{FF2B5EF4-FFF2-40B4-BE49-F238E27FC236}">
                <a16:creationId xmlns:a16="http://schemas.microsoft.com/office/drawing/2014/main" id="{C5815909-8C18-4C50-A897-D276EE8FD4BC}"/>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18" name="Title 1">
            <a:extLst>
              <a:ext uri="{FF2B5EF4-FFF2-40B4-BE49-F238E27FC236}">
                <a16:creationId xmlns:a16="http://schemas.microsoft.com/office/drawing/2014/main" id="{B110E84C-FE90-4C2C-AEA5-317973A35D42}"/>
              </a:ext>
            </a:extLst>
          </p:cNvPr>
          <p:cNvSpPr txBox="1">
            <a:spLocks/>
          </p:cNvSpPr>
          <p:nvPr/>
        </p:nvSpPr>
        <p:spPr>
          <a:xfrm>
            <a:off x="-60960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3" name="Rectangle 12">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7" descr="2">
            <a:extLst>
              <a:ext uri="{FF2B5EF4-FFF2-40B4-BE49-F238E27FC236}">
                <a16:creationId xmlns:a16="http://schemas.microsoft.com/office/drawing/2014/main" id="{2D9486A1-63A6-4271-AC8B-6B57A4A3F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2DC11CF8-BEDD-4B0B-9916-3F395DB0664C}"/>
              </a:ext>
            </a:extLst>
          </p:cNvPr>
          <p:cNvSpPr txBox="1">
            <a:spLocks/>
          </p:cNvSpPr>
          <p:nvPr/>
        </p:nvSpPr>
        <p:spPr>
          <a:xfrm>
            <a:off x="-53340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4" name="Rounded Rectangle 13">
            <a:hlinkClick r:id="rId4" action="ppaction://hlinksldjump"/>
            <a:extLst>
              <a:ext uri="{FF2B5EF4-FFF2-40B4-BE49-F238E27FC236}">
                <a16:creationId xmlns:a16="http://schemas.microsoft.com/office/drawing/2014/main" id="{A34388CF-58C0-4DD5-A87A-42698C69938C}"/>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20" name="Rounded Rectangle 19">
            <a:hlinkClick r:id="rId5" action="ppaction://hlinksldjump"/>
            <a:extLst>
              <a:ext uri="{FF2B5EF4-FFF2-40B4-BE49-F238E27FC236}">
                <a16:creationId xmlns:a16="http://schemas.microsoft.com/office/drawing/2014/main" id="{5A9AFA24-14F6-459B-B10E-68468B8F8DD1}"/>
              </a:ext>
            </a:extLst>
          </p:cNvPr>
          <p:cNvSpPr/>
          <p:nvPr/>
        </p:nvSpPr>
        <p:spPr>
          <a:xfrm>
            <a:off x="65532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graphicFrame>
        <p:nvGraphicFramePr>
          <p:cNvPr id="9" name="Table 8">
            <a:extLst>
              <a:ext uri="{FF2B5EF4-FFF2-40B4-BE49-F238E27FC236}">
                <a16:creationId xmlns:a16="http://schemas.microsoft.com/office/drawing/2014/main" id="{F3BE5EBE-9EB3-4AF6-B05D-3DF472F26231}"/>
              </a:ext>
            </a:extLst>
          </p:cNvPr>
          <p:cNvGraphicFramePr>
            <a:graphicFrameLocks noGrp="1"/>
          </p:cNvGraphicFramePr>
          <p:nvPr>
            <p:extLst>
              <p:ext uri="{D42A27DB-BD31-4B8C-83A1-F6EECF244321}">
                <p14:modId xmlns:p14="http://schemas.microsoft.com/office/powerpoint/2010/main" val="1514879455"/>
              </p:ext>
            </p:extLst>
          </p:nvPr>
        </p:nvGraphicFramePr>
        <p:xfrm>
          <a:off x="228600" y="2151055"/>
          <a:ext cx="8762999" cy="3245423"/>
        </p:xfrm>
        <a:graphic>
          <a:graphicData uri="http://schemas.openxmlformats.org/drawingml/2006/table">
            <a:tbl>
              <a:tblPr firstRow="1" bandRow="1">
                <a:tableStyleId>{5C22544A-7EE6-4342-B048-85BDC9FD1C3A}</a:tableStyleId>
              </a:tblPr>
              <a:tblGrid>
                <a:gridCol w="2210849">
                  <a:extLst>
                    <a:ext uri="{9D8B030D-6E8A-4147-A177-3AD203B41FA5}">
                      <a16:colId xmlns:a16="http://schemas.microsoft.com/office/drawing/2014/main" val="20000"/>
                    </a:ext>
                  </a:extLst>
                </a:gridCol>
                <a:gridCol w="884340">
                  <a:extLst>
                    <a:ext uri="{9D8B030D-6E8A-4147-A177-3AD203B41FA5}">
                      <a16:colId xmlns:a16="http://schemas.microsoft.com/office/drawing/2014/main" val="20001"/>
                    </a:ext>
                  </a:extLst>
                </a:gridCol>
                <a:gridCol w="964733">
                  <a:extLst>
                    <a:ext uri="{9D8B030D-6E8A-4147-A177-3AD203B41FA5}">
                      <a16:colId xmlns:a16="http://schemas.microsoft.com/office/drawing/2014/main" val="20002"/>
                    </a:ext>
                  </a:extLst>
                </a:gridCol>
                <a:gridCol w="2047622">
                  <a:extLst>
                    <a:ext uri="{9D8B030D-6E8A-4147-A177-3AD203B41FA5}">
                      <a16:colId xmlns:a16="http://schemas.microsoft.com/office/drawing/2014/main" val="20003"/>
                    </a:ext>
                  </a:extLst>
                </a:gridCol>
                <a:gridCol w="2655455">
                  <a:extLst>
                    <a:ext uri="{9D8B030D-6E8A-4147-A177-3AD203B41FA5}">
                      <a16:colId xmlns:a16="http://schemas.microsoft.com/office/drawing/2014/main" val="20004"/>
                    </a:ext>
                  </a:extLst>
                </a:gridCol>
              </a:tblGrid>
              <a:tr h="357314">
                <a:tc rowSpan="2">
                  <a:txBody>
                    <a:bodyPr/>
                    <a:lstStyle/>
                    <a:p>
                      <a:pPr algn="ct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6"/>
                        </a:rPr>
                        <a:t>alwabel@chamber.org.sa</a:t>
                      </a:r>
                      <a:endPar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7" marR="91437" marT="45663" marB="456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b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b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F/ 8570900</a:t>
                      </a:r>
                      <a:endParaRPr lang="ar-SA" sz="16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ar-SA" sz="1600" b="0" i="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8598181</a:t>
                      </a:r>
                      <a:endParaRPr lang="ar-SA" sz="1600" b="0" i="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i="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عبد الرحمن </a:t>
                      </a:r>
                      <a:r>
                        <a:rPr lang="ar-SA" sz="1600" b="0" i="0" u="none"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بن عبدالله الوابل</a:t>
                      </a:r>
                      <a:endParaRPr lang="en-US" sz="1600" b="0" i="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ar-SA" sz="1600" b="0" i="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الأمين العام</a:t>
                      </a:r>
                    </a:p>
                  </a:txBody>
                  <a:tcPr marL="91437" marR="91437" marT="45663" marB="456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57314">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000" b="0" kern="1200" dirty="0">
                        <a:solidFill>
                          <a:schemeClr val="tx1"/>
                        </a:solidFill>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AbdulRahman A. Al </a:t>
                      </a:r>
                      <a:r>
                        <a:rPr lang="en-US" sz="1600" b="0" i="0" u="none"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Wabel</a:t>
                      </a:r>
                      <a:endParaRPr lang="en-US" sz="1600" b="0" i="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600" b="0" i="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Secretary General</a:t>
                      </a:r>
                      <a:endParaRPr lang="ar-SA" sz="1600" b="0" i="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1437" marR="91437" marT="45663" marB="456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981950">
                <a:tc rowSpan="2">
                  <a:txBody>
                    <a:bodyPr/>
                    <a:lstStyle/>
                    <a:p>
                      <a:pPr algn="ct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7"/>
                        </a:rPr>
                        <a:t>naif@chamber.org.sa</a:t>
                      </a:r>
                      <a:endPar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7" marR="91437" marT="45663" marB="456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F/ 8570607</a:t>
                      </a:r>
                      <a:endParaRPr lang="ar-SA" sz="16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8598005</a:t>
                      </a:r>
                      <a:endParaRPr lang="ar-SA"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ar-SA" sz="1600" b="0" i="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p>
                      <a:pPr marL="0" marR="0" lvl="0" indent="0" algn="ctr" defTabSz="914400" rtl="0" eaLnBrk="1" fontAlgn="ctr" latinLnBrk="0" hangingPunct="1">
                        <a:lnSpc>
                          <a:spcPct val="100000"/>
                        </a:lnSpc>
                        <a:spcBef>
                          <a:spcPts val="0"/>
                        </a:spcBef>
                        <a:spcAft>
                          <a:spcPts val="0"/>
                        </a:spcAft>
                        <a:buClrTx/>
                        <a:buSzTx/>
                        <a:buFontTx/>
                        <a:buNone/>
                        <a:tabLst/>
                        <a:defRPr/>
                      </a:pPr>
                      <a:br>
                        <a:rPr lang="en-US" sz="1600" b="0" i="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br>
                      <a:r>
                        <a:rPr lang="ar-SA" sz="1600" b="0" i="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نايف</a:t>
                      </a:r>
                      <a:r>
                        <a:rPr lang="ar-SA" sz="1600" b="0" i="0" u="none"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يوسف المرزوق</a:t>
                      </a:r>
                      <a:endParaRPr lang="en-US" sz="1600" b="0" i="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914400" rtl="0" eaLnBrk="1" latinLnBrk="0" hangingPunct="1"/>
                      <a:endParaRPr lang="en-US" sz="1600" b="0" i="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p>
                      <a:pPr marL="0" lvl="0" algn="ctr" defTabSz="914400" rtl="0" eaLnBrk="1" latinLnBrk="0" hangingPunct="1"/>
                      <a:br>
                        <a:rPr lang="en-US" sz="1600" b="0" i="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br>
                      <a:r>
                        <a:rPr lang="ar-SA" sz="1600" b="0" i="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سكرتير تنفيذي مكتب الأمين العام</a:t>
                      </a:r>
                    </a:p>
                  </a:txBody>
                  <a:tcPr marL="91437" marR="91437" marT="45663" marB="456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57314">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kern="1200" dirty="0">
                        <a:solidFill>
                          <a:schemeClr val="tx1"/>
                        </a:solidFill>
                        <a:effectLst>
                          <a:outerShdw blurRad="38100" dist="38100" dir="2700000" algn="tl">
                            <a:srgbClr val="000000">
                              <a:alpha val="43137"/>
                            </a:srgbClr>
                          </a:outerShdw>
                        </a:effectLst>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Naif M. Al </a:t>
                      </a:r>
                      <a:r>
                        <a:rPr lang="en-US" sz="1600" b="0" i="0" u="none"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Marzooq</a:t>
                      </a:r>
                      <a:endParaRPr lang="en-US" sz="1600" b="0" i="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600" b="0" i="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Executive Secretary </a:t>
                      </a:r>
                      <a:endParaRPr lang="ar-SA" sz="1600" b="0" i="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1437" marR="91437" marT="45663" marB="456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33011">
                <a:tc rowSpan="2">
                  <a:txBody>
                    <a:bodyPr/>
                    <a:lstStyle/>
                    <a:p>
                      <a:pPr algn="ct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8"/>
                        </a:rPr>
                        <a:t>bzahrani@Chamber.org.sa</a:t>
                      </a: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p>
                  </a:txBody>
                  <a:tcPr marL="91437" marR="91437" marT="45663" marB="456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F/ 8570607</a:t>
                      </a:r>
                      <a:endParaRPr lang="ar-SA" sz="16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8598182</a:t>
                      </a:r>
                      <a:endParaRPr lang="ar-SA"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br>
                        <a:rPr lang="en-US" sz="1600" b="0" i="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br>
                      <a:r>
                        <a:rPr lang="ar-SA" sz="1600" b="0" i="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بندر الزهراني</a:t>
                      </a:r>
                      <a:endParaRPr lang="en-US" sz="1600" b="0" i="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br>
                        <a:rPr lang="en-US" sz="1600" b="0" i="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br>
                      <a:r>
                        <a:rPr lang="ar-SA" sz="1600" b="0" i="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سكرتير تنفيذي مكتب الأمين العام</a:t>
                      </a:r>
                    </a:p>
                  </a:txBody>
                  <a:tcPr marL="91437" marR="91437" marT="45663" marB="456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95633">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i="0" u="none" strike="noStrike" kern="120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Bandar Al Zahrani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600" b="0" i="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Executive Secretary Secretary General Office</a:t>
                      </a:r>
                      <a:endParaRPr lang="ar-SA" sz="1600" b="0" i="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1437" marR="91437" marT="45663" marB="456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15" name="Rectangle 14">
            <a:extLst>
              <a:ext uri="{FF2B5EF4-FFF2-40B4-BE49-F238E27FC236}">
                <a16:creationId xmlns:a16="http://schemas.microsoft.com/office/drawing/2014/main" id="{17FD6D73-D55A-4CCC-AA6C-10C41EF19153}"/>
              </a:ext>
            </a:extLst>
          </p:cNvPr>
          <p:cNvSpPr/>
          <p:nvPr/>
        </p:nvSpPr>
        <p:spPr>
          <a:xfrm>
            <a:off x="6018213" y="1600200"/>
            <a:ext cx="1906587" cy="369888"/>
          </a:xfrm>
          <a:prstGeom prst="rect">
            <a:avLst/>
          </a:prstGeom>
        </p:spPr>
        <p:txBody>
          <a:bodyPr wrap="square">
            <a:spAutoFit/>
          </a:bodyPr>
          <a:lstStyle/>
          <a:p>
            <a:pPr algn="just" rtl="1" eaLnBrk="1" fontAlgn="auto" hangingPunct="1">
              <a:spcBef>
                <a:spcPts val="0"/>
              </a:spcBef>
              <a:spcAft>
                <a:spcPts val="0"/>
              </a:spcAft>
              <a:buFont typeface="Wingdings" pitchFamily="2" charset="2"/>
              <a:buChar char="q"/>
              <a:defRPr/>
            </a:pPr>
            <a:r>
              <a:rPr lang="ar-SA" b="1" dirty="0">
                <a:solidFill>
                  <a:schemeClr val="tx2"/>
                </a:solidFill>
                <a:effectLst>
                  <a:outerShdw blurRad="38100" dist="38100" dir="2700000" algn="tl">
                    <a:srgbClr val="000000">
                      <a:alpha val="43137"/>
                    </a:srgbClr>
                  </a:outerShdw>
                </a:effectLst>
                <a:latin typeface="Hawyia  Chamber" pitchFamily="18" charset="-78"/>
                <a:cs typeface="Hawyia  Chamber" pitchFamily="18" charset="-78"/>
              </a:rPr>
              <a:t>الأمانة العامة </a:t>
            </a:r>
          </a:p>
        </p:txBody>
      </p:sp>
      <p:sp>
        <p:nvSpPr>
          <p:cNvPr id="13" name="Rectangle 12">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2F46B968-98C2-493C-9642-5FBE361EF7F5}"/>
              </a:ext>
            </a:extLst>
          </p:cNvPr>
          <p:cNvSpPr>
            <a:spLocks noGrp="1"/>
          </p:cNvSpPr>
          <p:nvPr>
            <p:ph type="title"/>
          </p:nvPr>
        </p:nvSpPr>
        <p:spPr/>
        <p:txBody>
          <a:bodyPr/>
          <a:lstStyle/>
          <a:p>
            <a:endParaRPr lang="en-US" altLang="en-US"/>
          </a:p>
        </p:txBody>
      </p:sp>
      <p:sp>
        <p:nvSpPr>
          <p:cNvPr id="40963" name="Content Placeholder 2">
            <a:extLst>
              <a:ext uri="{FF2B5EF4-FFF2-40B4-BE49-F238E27FC236}">
                <a16:creationId xmlns:a16="http://schemas.microsoft.com/office/drawing/2014/main" id="{EC604188-AB1C-4E20-9CFB-01CF69727B66}"/>
              </a:ext>
            </a:extLst>
          </p:cNvPr>
          <p:cNvSpPr>
            <a:spLocks noGrp="1"/>
          </p:cNvSpPr>
          <p:nvPr>
            <p:ph idx="1"/>
          </p:nvPr>
        </p:nvSpPr>
        <p:spPr/>
        <p:txBody>
          <a:bodyPr/>
          <a:lstStyle/>
          <a:p>
            <a:endParaRPr lang="en-US" altLang="en-US"/>
          </a:p>
        </p:txBody>
      </p:sp>
      <p:pic>
        <p:nvPicPr>
          <p:cNvPr id="40964" name="Picture 17" descr="2">
            <a:extLst>
              <a:ext uri="{FF2B5EF4-FFF2-40B4-BE49-F238E27FC236}">
                <a16:creationId xmlns:a16="http://schemas.microsoft.com/office/drawing/2014/main" id="{705F052B-2238-497E-9594-BC55CE432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4DBE9A08-F90A-4D8B-9F98-01FB94B2D575}"/>
              </a:ext>
            </a:extLst>
          </p:cNvPr>
          <p:cNvGraphicFramePr>
            <a:graphicFrameLocks noGrp="1"/>
          </p:cNvGraphicFramePr>
          <p:nvPr>
            <p:extLst>
              <p:ext uri="{D42A27DB-BD31-4B8C-83A1-F6EECF244321}">
                <p14:modId xmlns:p14="http://schemas.microsoft.com/office/powerpoint/2010/main" val="601570001"/>
              </p:ext>
            </p:extLst>
          </p:nvPr>
        </p:nvGraphicFramePr>
        <p:xfrm>
          <a:off x="169863" y="2057400"/>
          <a:ext cx="8870950" cy="1373188"/>
        </p:xfrm>
        <a:graphic>
          <a:graphicData uri="http://schemas.openxmlformats.org/drawingml/2006/table">
            <a:tbl>
              <a:tblPr firstRow="1" bandRow="1">
                <a:tableStyleId>{5C22544A-7EE6-4342-B048-85BDC9FD1C3A}</a:tableStyleId>
              </a:tblPr>
              <a:tblGrid>
                <a:gridCol w="2160121">
                  <a:extLst>
                    <a:ext uri="{9D8B030D-6E8A-4147-A177-3AD203B41FA5}">
                      <a16:colId xmlns:a16="http://schemas.microsoft.com/office/drawing/2014/main" val="20000"/>
                    </a:ext>
                  </a:extLst>
                </a:gridCol>
                <a:gridCol w="1147903">
                  <a:extLst>
                    <a:ext uri="{9D8B030D-6E8A-4147-A177-3AD203B41FA5}">
                      <a16:colId xmlns:a16="http://schemas.microsoft.com/office/drawing/2014/main" val="20001"/>
                    </a:ext>
                  </a:extLst>
                </a:gridCol>
                <a:gridCol w="2535484">
                  <a:extLst>
                    <a:ext uri="{9D8B030D-6E8A-4147-A177-3AD203B41FA5}">
                      <a16:colId xmlns:a16="http://schemas.microsoft.com/office/drawing/2014/main" val="20002"/>
                    </a:ext>
                  </a:extLst>
                </a:gridCol>
                <a:gridCol w="3027442">
                  <a:extLst>
                    <a:ext uri="{9D8B030D-6E8A-4147-A177-3AD203B41FA5}">
                      <a16:colId xmlns:a16="http://schemas.microsoft.com/office/drawing/2014/main" val="20003"/>
                    </a:ext>
                  </a:extLst>
                </a:gridCol>
              </a:tblGrid>
              <a:tr h="686594">
                <a:tc rowSpan="2">
                  <a:txBody>
                    <a:bodyPr/>
                    <a:lstStyle/>
                    <a:p>
                      <a:pPr algn="ct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4"/>
                        </a:rPr>
                        <a:t>awnn@chamber.org.sa</a:t>
                      </a:r>
                      <a:endPar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4" marR="91434" marT="45843" marB="458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8598018</a:t>
                      </a:r>
                      <a:endPar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عون</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يوسف الهاجري</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رئيس قسم شئون مجلس الإدارة</a:t>
                      </a:r>
                    </a:p>
                  </a:txBody>
                  <a:tcPr marL="91434" marR="91434" marT="45843" marB="458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86594">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Awnn</a:t>
                      </a: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Y. Al </a:t>
                      </a:r>
                      <a:r>
                        <a:rPr lang="en-US" sz="16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Hajri</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Board Affairs Section Head</a:t>
                      </a:r>
                      <a:endPar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1434" marR="91434" marT="45843" marB="458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DE15177F-B812-4C9E-9628-0E778F0CE0B1}"/>
              </a:ext>
            </a:extLst>
          </p:cNvPr>
          <p:cNvSpPr/>
          <p:nvPr/>
        </p:nvSpPr>
        <p:spPr>
          <a:xfrm>
            <a:off x="5902325" y="1662113"/>
            <a:ext cx="2327275" cy="369887"/>
          </a:xfrm>
          <a:prstGeom prst="rect">
            <a:avLst/>
          </a:prstGeom>
        </p:spPr>
        <p:txBody>
          <a:bodyPr wrap="square">
            <a:spAutoFit/>
          </a:bodyPr>
          <a:lstStyle/>
          <a:p>
            <a:pPr algn="just" rtl="1" eaLnBrk="1" fontAlgn="auto" hangingPunct="1">
              <a:spcBef>
                <a:spcPts val="0"/>
              </a:spcBef>
              <a:spcAft>
                <a:spcPts val="0"/>
              </a:spcAft>
              <a:buFont typeface="Wingdings" pitchFamily="2" charset="2"/>
              <a:buChar char="q"/>
              <a:defRPr/>
            </a:pPr>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قسم شئون مجلس الإدارة</a:t>
            </a:r>
          </a:p>
        </p:txBody>
      </p:sp>
      <p:sp>
        <p:nvSpPr>
          <p:cNvPr id="7" name="Rounded Rectangle 6">
            <a:hlinkClick r:id="rId5" action="ppaction://hlinksldjump"/>
            <a:extLst>
              <a:ext uri="{FF2B5EF4-FFF2-40B4-BE49-F238E27FC236}">
                <a16:creationId xmlns:a16="http://schemas.microsoft.com/office/drawing/2014/main" id="{A330F222-E087-446B-91EF-55431A278113}"/>
              </a:ext>
            </a:extLst>
          </p:cNvPr>
          <p:cNvSpPr/>
          <p:nvPr/>
        </p:nvSpPr>
        <p:spPr>
          <a:xfrm>
            <a:off x="7718425" y="6100763"/>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8" name="Rounded Rectangle 7">
            <a:hlinkClick r:id="rId6" action="ppaction://hlinksldjump"/>
            <a:extLst>
              <a:ext uri="{FF2B5EF4-FFF2-40B4-BE49-F238E27FC236}">
                <a16:creationId xmlns:a16="http://schemas.microsoft.com/office/drawing/2014/main" id="{8C6E94C2-DC23-46CE-81D1-1F2FF4519933}"/>
              </a:ext>
            </a:extLst>
          </p:cNvPr>
          <p:cNvSpPr/>
          <p:nvPr/>
        </p:nvSpPr>
        <p:spPr>
          <a:xfrm>
            <a:off x="6477000" y="6100763"/>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sp>
        <p:nvSpPr>
          <p:cNvPr id="11" name="Title 1">
            <a:extLst>
              <a:ext uri="{FF2B5EF4-FFF2-40B4-BE49-F238E27FC236}">
                <a16:creationId xmlns:a16="http://schemas.microsoft.com/office/drawing/2014/main" id="{B9AEF393-E4AD-4110-9F8F-8D3F2107E19D}"/>
              </a:ext>
            </a:extLst>
          </p:cNvPr>
          <p:cNvSpPr txBox="1">
            <a:spLocks/>
          </p:cNvSpPr>
          <p:nvPr/>
        </p:nvSpPr>
        <p:spPr>
          <a:xfrm>
            <a:off x="-533400" y="5872163"/>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4" name="Rectangle 13">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7" descr="2">
            <a:extLst>
              <a:ext uri="{FF2B5EF4-FFF2-40B4-BE49-F238E27FC236}">
                <a16:creationId xmlns:a16="http://schemas.microsoft.com/office/drawing/2014/main" id="{6483653D-210E-44B5-9941-EC9DEA83B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15875" y="3175"/>
            <a:ext cx="915987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2E9ACB9F-1756-41BF-A10F-4823B1E41AA3}"/>
              </a:ext>
            </a:extLst>
          </p:cNvPr>
          <p:cNvSpPr txBox="1">
            <a:spLocks/>
          </p:cNvSpPr>
          <p:nvPr/>
        </p:nvSpPr>
        <p:spPr>
          <a:xfrm>
            <a:off x="-60960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4" name="Rounded Rectangle 13">
            <a:hlinkClick r:id="rId4" action="ppaction://hlinksldjump"/>
            <a:extLst>
              <a:ext uri="{FF2B5EF4-FFF2-40B4-BE49-F238E27FC236}">
                <a16:creationId xmlns:a16="http://schemas.microsoft.com/office/drawing/2014/main" id="{D40F98E9-48ED-481A-BA0F-EBA372D8616C}"/>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Sakkal Majalla" panose="02000000000000000000" pitchFamily="2" charset="-78"/>
                <a:ea typeface="Hawyia  Chamber" pitchFamily="18" charset="-78"/>
                <a:cs typeface="Sakkal Majalla" panose="02000000000000000000" pitchFamily="2" charset="-78"/>
              </a:rPr>
              <a:t>القائمة الرئيسية</a:t>
            </a:r>
            <a:endParaRPr lang="en-US" sz="1000" dirty="0">
              <a:latin typeface="Sakkal Majalla" panose="02000000000000000000" pitchFamily="2" charset="-78"/>
              <a:ea typeface="Hawyia  Chamber" pitchFamily="18" charset="-78"/>
              <a:cs typeface="Sakkal Majalla" panose="02000000000000000000" pitchFamily="2" charset="-78"/>
            </a:endParaRPr>
          </a:p>
        </p:txBody>
      </p:sp>
      <p:sp>
        <p:nvSpPr>
          <p:cNvPr id="20" name="Rounded Rectangle 19">
            <a:hlinkClick r:id="rId5" action="ppaction://hlinksldjump"/>
            <a:extLst>
              <a:ext uri="{FF2B5EF4-FFF2-40B4-BE49-F238E27FC236}">
                <a16:creationId xmlns:a16="http://schemas.microsoft.com/office/drawing/2014/main" id="{A9425A2A-79FE-46DB-B68B-AFFD046DCF5D}"/>
              </a:ext>
            </a:extLst>
          </p:cNvPr>
          <p:cNvSpPr/>
          <p:nvPr/>
        </p:nvSpPr>
        <p:spPr>
          <a:xfrm>
            <a:off x="65532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Sakkal Majalla" panose="02000000000000000000" pitchFamily="2" charset="-78"/>
                <a:ea typeface="Hawyia  Chamber" pitchFamily="18" charset="-78"/>
                <a:cs typeface="Sakkal Majalla" panose="02000000000000000000" pitchFamily="2" charset="-78"/>
              </a:rPr>
              <a:t>قائمة الهواتف</a:t>
            </a:r>
            <a:endParaRPr lang="en-US" sz="1000" dirty="0">
              <a:latin typeface="Sakkal Majalla" panose="02000000000000000000" pitchFamily="2" charset="-78"/>
              <a:ea typeface="Hawyia  Chamber" pitchFamily="18" charset="-78"/>
              <a:cs typeface="Sakkal Majalla" panose="02000000000000000000" pitchFamily="2" charset="-78"/>
            </a:endParaRPr>
          </a:p>
        </p:txBody>
      </p:sp>
      <p:graphicFrame>
        <p:nvGraphicFramePr>
          <p:cNvPr id="21" name="Table 20">
            <a:extLst>
              <a:ext uri="{FF2B5EF4-FFF2-40B4-BE49-F238E27FC236}">
                <a16:creationId xmlns:a16="http://schemas.microsoft.com/office/drawing/2014/main" id="{D1BDCD5C-EAD2-4FA2-B31D-5829C05B1A53}"/>
              </a:ext>
            </a:extLst>
          </p:cNvPr>
          <p:cNvGraphicFramePr>
            <a:graphicFrameLocks noGrp="1"/>
          </p:cNvGraphicFramePr>
          <p:nvPr>
            <p:extLst>
              <p:ext uri="{D42A27DB-BD31-4B8C-83A1-F6EECF244321}">
                <p14:modId xmlns:p14="http://schemas.microsoft.com/office/powerpoint/2010/main" val="3009854485"/>
              </p:ext>
            </p:extLst>
          </p:nvPr>
        </p:nvGraphicFramePr>
        <p:xfrm>
          <a:off x="250825" y="1898650"/>
          <a:ext cx="8664576" cy="1835150"/>
        </p:xfrm>
        <a:graphic>
          <a:graphicData uri="http://schemas.openxmlformats.org/drawingml/2006/table">
            <a:tbl>
              <a:tblPr firstRow="1" bandRow="1">
                <a:tableStyleId>{5C22544A-7EE6-4342-B048-85BDC9FD1C3A}</a:tableStyleId>
              </a:tblPr>
              <a:tblGrid>
                <a:gridCol w="2109867">
                  <a:extLst>
                    <a:ext uri="{9D8B030D-6E8A-4147-A177-3AD203B41FA5}">
                      <a16:colId xmlns:a16="http://schemas.microsoft.com/office/drawing/2014/main" val="20000"/>
                    </a:ext>
                  </a:extLst>
                </a:gridCol>
                <a:gridCol w="1121200">
                  <a:extLst>
                    <a:ext uri="{9D8B030D-6E8A-4147-A177-3AD203B41FA5}">
                      <a16:colId xmlns:a16="http://schemas.microsoft.com/office/drawing/2014/main" val="20001"/>
                    </a:ext>
                  </a:extLst>
                </a:gridCol>
                <a:gridCol w="2476498">
                  <a:extLst>
                    <a:ext uri="{9D8B030D-6E8A-4147-A177-3AD203B41FA5}">
                      <a16:colId xmlns:a16="http://schemas.microsoft.com/office/drawing/2014/main" val="20002"/>
                    </a:ext>
                  </a:extLst>
                </a:gridCol>
                <a:gridCol w="2957011">
                  <a:extLst>
                    <a:ext uri="{9D8B030D-6E8A-4147-A177-3AD203B41FA5}">
                      <a16:colId xmlns:a16="http://schemas.microsoft.com/office/drawing/2014/main" val="20003"/>
                    </a:ext>
                  </a:extLst>
                </a:gridCol>
              </a:tblGrid>
              <a:tr h="945381">
                <a:tc rowSpan="2">
                  <a:txBody>
                    <a:bodyPr/>
                    <a:lstStyle/>
                    <a:p>
                      <a:pPr algn="ct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6"/>
                        </a:rPr>
                        <a:t>keldeeb@chamber.org.sa</a:t>
                      </a: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p>
                  </a:txBody>
                  <a:tcPr marT="45749" marB="4574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8598043</a:t>
                      </a:r>
                      <a:endPar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قاسم الذيب </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endPar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T="45749" marB="4574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889769">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Kassem M. </a:t>
                      </a:r>
                      <a:r>
                        <a:rPr lang="en-US" sz="16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Eldeeb</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t>
                      </a:r>
                      <a:endPar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T="45749" marB="4574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13" name="Rectangle 12">
            <a:extLst>
              <a:ext uri="{FF2B5EF4-FFF2-40B4-BE49-F238E27FC236}">
                <a16:creationId xmlns:a16="http://schemas.microsoft.com/office/drawing/2014/main" id="{932E4F5F-6AD5-4555-8532-C20DC725535D}"/>
              </a:ext>
            </a:extLst>
          </p:cNvPr>
          <p:cNvSpPr/>
          <p:nvPr/>
        </p:nvSpPr>
        <p:spPr>
          <a:xfrm>
            <a:off x="5486401" y="1600200"/>
            <a:ext cx="2514600" cy="369888"/>
          </a:xfrm>
          <a:prstGeom prst="rect">
            <a:avLst/>
          </a:prstGeom>
        </p:spPr>
        <p:txBody>
          <a:bodyPr wrap="square">
            <a:spAutoFit/>
          </a:bodyPr>
          <a:lstStyle/>
          <a:p>
            <a:pPr algn="just" rtl="1" eaLnBrk="1" fontAlgn="auto" hangingPunct="1">
              <a:spcBef>
                <a:spcPts val="0"/>
              </a:spcBef>
              <a:spcAft>
                <a:spcPts val="0"/>
              </a:spcAft>
              <a:buFont typeface="Wingdings" pitchFamily="2" charset="2"/>
              <a:buChar char="q"/>
              <a:defRPr/>
            </a:pPr>
            <a:r>
              <a:rPr lang="en-US"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قسم الاستراتيجية </a:t>
            </a:r>
          </a:p>
        </p:txBody>
      </p:sp>
      <p:sp>
        <p:nvSpPr>
          <p:cNvPr id="11" name="Rectangle 10">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E5DF7438-509D-46C2-8BC7-697715FCF319}"/>
              </a:ext>
            </a:extLst>
          </p:cNvPr>
          <p:cNvSpPr>
            <a:spLocks noGrp="1"/>
          </p:cNvSpPr>
          <p:nvPr>
            <p:ph type="title"/>
          </p:nvPr>
        </p:nvSpPr>
        <p:spPr/>
        <p:txBody>
          <a:bodyPr/>
          <a:lstStyle/>
          <a:p>
            <a:endParaRPr lang="en-US" altLang="en-US"/>
          </a:p>
        </p:txBody>
      </p:sp>
      <p:sp>
        <p:nvSpPr>
          <p:cNvPr id="45059" name="Content Placeholder 2">
            <a:extLst>
              <a:ext uri="{FF2B5EF4-FFF2-40B4-BE49-F238E27FC236}">
                <a16:creationId xmlns:a16="http://schemas.microsoft.com/office/drawing/2014/main" id="{D3635DE4-690F-4DB5-A712-73798C905D4C}"/>
              </a:ext>
            </a:extLst>
          </p:cNvPr>
          <p:cNvSpPr>
            <a:spLocks noGrp="1"/>
          </p:cNvSpPr>
          <p:nvPr>
            <p:ph idx="1"/>
          </p:nvPr>
        </p:nvSpPr>
        <p:spPr/>
        <p:txBody>
          <a:bodyPr/>
          <a:lstStyle/>
          <a:p>
            <a:endParaRPr lang="en-US" altLang="en-US"/>
          </a:p>
        </p:txBody>
      </p:sp>
      <p:pic>
        <p:nvPicPr>
          <p:cNvPr id="45060" name="Picture 17" descr="2">
            <a:extLst>
              <a:ext uri="{FF2B5EF4-FFF2-40B4-BE49-F238E27FC236}">
                <a16:creationId xmlns:a16="http://schemas.microsoft.com/office/drawing/2014/main" id="{BABFD421-3FD5-4B93-87C8-659CEE413E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15875"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hlinkClick r:id="rId4" action="ppaction://hlinksldjump"/>
            <a:extLst>
              <a:ext uri="{FF2B5EF4-FFF2-40B4-BE49-F238E27FC236}">
                <a16:creationId xmlns:a16="http://schemas.microsoft.com/office/drawing/2014/main" id="{46F70E57-55BF-4709-8FD0-DBB65D9985E4}"/>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6" name="Rounded Rectangle 5">
            <a:hlinkClick r:id="rId5" action="ppaction://hlinksldjump"/>
            <a:extLst>
              <a:ext uri="{FF2B5EF4-FFF2-40B4-BE49-F238E27FC236}">
                <a16:creationId xmlns:a16="http://schemas.microsoft.com/office/drawing/2014/main" id="{DAB9F63B-823E-40E3-9A2D-8E762B7B08D4}"/>
              </a:ext>
            </a:extLst>
          </p:cNvPr>
          <p:cNvSpPr/>
          <p:nvPr/>
        </p:nvSpPr>
        <p:spPr>
          <a:xfrm>
            <a:off x="65532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sp>
        <p:nvSpPr>
          <p:cNvPr id="10" name="Rectangle 9">
            <a:extLst>
              <a:ext uri="{FF2B5EF4-FFF2-40B4-BE49-F238E27FC236}">
                <a16:creationId xmlns:a16="http://schemas.microsoft.com/office/drawing/2014/main" id="{B66E9870-B38E-4490-9ECB-939018983641}"/>
              </a:ext>
            </a:extLst>
          </p:cNvPr>
          <p:cNvSpPr/>
          <p:nvPr/>
        </p:nvSpPr>
        <p:spPr>
          <a:xfrm>
            <a:off x="6248400" y="1604963"/>
            <a:ext cx="1981200" cy="369332"/>
          </a:xfrm>
          <a:prstGeom prst="rect">
            <a:avLst/>
          </a:prstGeom>
        </p:spPr>
        <p:txBody>
          <a:bodyPr wrap="square">
            <a:spAutoFit/>
          </a:bodyPr>
          <a:lstStyle/>
          <a:p>
            <a:pPr algn="just" rtl="1" eaLnBrk="1" fontAlgn="auto" hangingPunct="1">
              <a:spcBef>
                <a:spcPts val="0"/>
              </a:spcBef>
              <a:spcAft>
                <a:spcPts val="0"/>
              </a:spcAft>
              <a:buFont typeface="Wingdings" pitchFamily="2" charset="2"/>
              <a:buChar char="q"/>
              <a:defRPr/>
            </a:pPr>
            <a:r>
              <a:rPr lang="en-US"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قسم المراجعة الداخلية  </a:t>
            </a:r>
            <a:endParaRPr lang="en-US"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1" name="Table 10">
            <a:extLst>
              <a:ext uri="{FF2B5EF4-FFF2-40B4-BE49-F238E27FC236}">
                <a16:creationId xmlns:a16="http://schemas.microsoft.com/office/drawing/2014/main" id="{9E36A4C7-C7B3-424E-A60C-3A1D30883266}"/>
              </a:ext>
            </a:extLst>
          </p:cNvPr>
          <p:cNvGraphicFramePr>
            <a:graphicFrameLocks noGrp="1"/>
          </p:cNvGraphicFramePr>
          <p:nvPr>
            <p:extLst>
              <p:ext uri="{D42A27DB-BD31-4B8C-83A1-F6EECF244321}">
                <p14:modId xmlns:p14="http://schemas.microsoft.com/office/powerpoint/2010/main" val="1632218499"/>
              </p:ext>
            </p:extLst>
          </p:nvPr>
        </p:nvGraphicFramePr>
        <p:xfrm>
          <a:off x="381000" y="2000250"/>
          <a:ext cx="8534400" cy="1209675"/>
        </p:xfrm>
        <a:graphic>
          <a:graphicData uri="http://schemas.openxmlformats.org/drawingml/2006/table">
            <a:tbl>
              <a:tblPr firstRow="1" bandRow="1">
                <a:tableStyleId>{5C22544A-7EE6-4342-B048-85BDC9FD1C3A}</a:tableStyleId>
              </a:tblPr>
              <a:tblGrid>
                <a:gridCol w="2078169">
                  <a:extLst>
                    <a:ext uri="{9D8B030D-6E8A-4147-A177-3AD203B41FA5}">
                      <a16:colId xmlns:a16="http://schemas.microsoft.com/office/drawing/2014/main" val="20000"/>
                    </a:ext>
                  </a:extLst>
                </a:gridCol>
                <a:gridCol w="1104355">
                  <a:extLst>
                    <a:ext uri="{9D8B030D-6E8A-4147-A177-3AD203B41FA5}">
                      <a16:colId xmlns:a16="http://schemas.microsoft.com/office/drawing/2014/main" val="20001"/>
                    </a:ext>
                  </a:extLst>
                </a:gridCol>
                <a:gridCol w="2439291">
                  <a:extLst>
                    <a:ext uri="{9D8B030D-6E8A-4147-A177-3AD203B41FA5}">
                      <a16:colId xmlns:a16="http://schemas.microsoft.com/office/drawing/2014/main" val="20002"/>
                    </a:ext>
                  </a:extLst>
                </a:gridCol>
                <a:gridCol w="2912585">
                  <a:extLst>
                    <a:ext uri="{9D8B030D-6E8A-4147-A177-3AD203B41FA5}">
                      <a16:colId xmlns:a16="http://schemas.microsoft.com/office/drawing/2014/main" val="20003"/>
                    </a:ext>
                  </a:extLst>
                </a:gridCol>
              </a:tblGrid>
              <a:tr h="623167">
                <a:tc rowSpan="2">
                  <a:txBody>
                    <a:bodyPr/>
                    <a:lstStyle/>
                    <a:p>
                      <a:pPr algn="ct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6"/>
                        </a:rPr>
                        <a:t>amutawa@Chamber.org.sa</a:t>
                      </a: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p>
                  </a:txBody>
                  <a:tcPr marT="45744" marB="457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8598172</a:t>
                      </a:r>
                      <a:endPar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عاطف المطوع</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رئيس قسم المراجعة</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الداخلية </a:t>
                      </a: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endPar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T="45744" marB="457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86508">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Atif</a:t>
                      </a: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Al-Mutawa</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Head</a:t>
                      </a: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of department</a:t>
                      </a: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internal</a:t>
                      </a: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review</a:t>
                      </a:r>
                      <a:endPar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T="45744" marB="457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12" name="Title 1">
            <a:extLst>
              <a:ext uri="{FF2B5EF4-FFF2-40B4-BE49-F238E27FC236}">
                <a16:creationId xmlns:a16="http://schemas.microsoft.com/office/drawing/2014/main" id="{0E38E61A-AE3F-499A-B3E3-7CF15C6BBA9C}"/>
              </a:ext>
            </a:extLst>
          </p:cNvPr>
          <p:cNvSpPr txBox="1">
            <a:spLocks/>
          </p:cNvSpPr>
          <p:nvPr/>
        </p:nvSpPr>
        <p:spPr>
          <a:xfrm>
            <a:off x="-60960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4" name="Rectangle 13">
            <a:extLst>
              <a:ext uri="{FF2B5EF4-FFF2-40B4-BE49-F238E27FC236}">
                <a16:creationId xmlns:a16="http://schemas.microsoft.com/office/drawing/2014/main" id="{343738E4-5006-4428-82ED-B000BDE96B5E}"/>
              </a:ext>
            </a:extLst>
          </p:cNvPr>
          <p:cNvSpPr/>
          <p:nvPr/>
        </p:nvSpPr>
        <p:spPr>
          <a:xfrm>
            <a:off x="21771" y="6505568"/>
            <a:ext cx="9106354"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7BF3FB2E-22E7-4213-AE22-24496B9CD419}"/>
              </a:ext>
            </a:extLst>
          </p:cNvPr>
          <p:cNvSpPr>
            <a:spLocks noGrp="1"/>
          </p:cNvSpPr>
          <p:nvPr>
            <p:ph type="title"/>
          </p:nvPr>
        </p:nvSpPr>
        <p:spPr/>
        <p:txBody>
          <a:bodyPr/>
          <a:lstStyle/>
          <a:p>
            <a:endParaRPr lang="en-US" altLang="en-US"/>
          </a:p>
        </p:txBody>
      </p:sp>
      <p:sp>
        <p:nvSpPr>
          <p:cNvPr id="47107" name="Content Placeholder 2">
            <a:extLst>
              <a:ext uri="{FF2B5EF4-FFF2-40B4-BE49-F238E27FC236}">
                <a16:creationId xmlns:a16="http://schemas.microsoft.com/office/drawing/2014/main" id="{35345740-66F7-41CA-8455-0D092073AE27}"/>
              </a:ext>
            </a:extLst>
          </p:cNvPr>
          <p:cNvSpPr>
            <a:spLocks noGrp="1"/>
          </p:cNvSpPr>
          <p:nvPr>
            <p:ph idx="1"/>
          </p:nvPr>
        </p:nvSpPr>
        <p:spPr/>
        <p:txBody>
          <a:bodyPr/>
          <a:lstStyle/>
          <a:p>
            <a:endParaRPr lang="en-US" altLang="en-US"/>
          </a:p>
        </p:txBody>
      </p:sp>
      <p:pic>
        <p:nvPicPr>
          <p:cNvPr id="47108" name="Picture 17" descr="2">
            <a:extLst>
              <a:ext uri="{FF2B5EF4-FFF2-40B4-BE49-F238E27FC236}">
                <a16:creationId xmlns:a16="http://schemas.microsoft.com/office/drawing/2014/main" id="{819FFF6C-2463-4FE1-8420-2DBC992CD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12700" y="3175"/>
            <a:ext cx="91567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hlinkClick r:id="rId4" action="ppaction://hlinksldjump"/>
            <a:extLst>
              <a:ext uri="{FF2B5EF4-FFF2-40B4-BE49-F238E27FC236}">
                <a16:creationId xmlns:a16="http://schemas.microsoft.com/office/drawing/2014/main" id="{968D01D4-CEDC-4341-8630-674737AE81A2}"/>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6" name="Rounded Rectangle 5">
            <a:hlinkClick r:id="rId5" action="ppaction://hlinksldjump"/>
            <a:extLst>
              <a:ext uri="{FF2B5EF4-FFF2-40B4-BE49-F238E27FC236}">
                <a16:creationId xmlns:a16="http://schemas.microsoft.com/office/drawing/2014/main" id="{81FED74D-65FD-4B97-963B-F1D5E2AB1D2B}"/>
              </a:ext>
            </a:extLst>
          </p:cNvPr>
          <p:cNvSpPr/>
          <p:nvPr/>
        </p:nvSpPr>
        <p:spPr>
          <a:xfrm>
            <a:off x="65532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sp>
        <p:nvSpPr>
          <p:cNvPr id="8" name="Rectangle 7">
            <a:extLst>
              <a:ext uri="{FF2B5EF4-FFF2-40B4-BE49-F238E27FC236}">
                <a16:creationId xmlns:a16="http://schemas.microsoft.com/office/drawing/2014/main" id="{8F7F1A35-AD39-4178-B7B4-CC405F81C1C5}"/>
              </a:ext>
            </a:extLst>
          </p:cNvPr>
          <p:cNvSpPr/>
          <p:nvPr/>
        </p:nvSpPr>
        <p:spPr>
          <a:xfrm>
            <a:off x="6248401" y="1600200"/>
            <a:ext cx="1904999" cy="369888"/>
          </a:xfrm>
          <a:prstGeom prst="rect">
            <a:avLst/>
          </a:prstGeom>
        </p:spPr>
        <p:txBody>
          <a:bodyPr wrap="square">
            <a:spAutoFit/>
          </a:bodyPr>
          <a:lstStyle/>
          <a:p>
            <a:pPr algn="just" rtl="1" eaLnBrk="1" fontAlgn="auto" hangingPunct="1">
              <a:spcBef>
                <a:spcPts val="0"/>
              </a:spcBef>
              <a:spcAft>
                <a:spcPts val="0"/>
              </a:spcAft>
              <a:buFont typeface="Wingdings" pitchFamily="2" charset="2"/>
              <a:buChar char="q"/>
              <a:defRPr/>
            </a:pPr>
            <a:r>
              <a:rPr lang="en-US"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قسم شئون الأمانة</a:t>
            </a:r>
            <a:endParaRPr lang="en-US"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9" name="Table 8">
            <a:extLst>
              <a:ext uri="{FF2B5EF4-FFF2-40B4-BE49-F238E27FC236}">
                <a16:creationId xmlns:a16="http://schemas.microsoft.com/office/drawing/2014/main" id="{DFDC3976-0CFE-412E-93BC-636158FC6028}"/>
              </a:ext>
            </a:extLst>
          </p:cNvPr>
          <p:cNvGraphicFramePr>
            <a:graphicFrameLocks noGrp="1"/>
          </p:cNvGraphicFramePr>
          <p:nvPr>
            <p:extLst>
              <p:ext uri="{D42A27DB-BD31-4B8C-83A1-F6EECF244321}">
                <p14:modId xmlns:p14="http://schemas.microsoft.com/office/powerpoint/2010/main" val="2924379379"/>
              </p:ext>
            </p:extLst>
          </p:nvPr>
        </p:nvGraphicFramePr>
        <p:xfrm>
          <a:off x="381000" y="2133600"/>
          <a:ext cx="8534399" cy="1957772"/>
        </p:xfrm>
        <a:graphic>
          <a:graphicData uri="http://schemas.openxmlformats.org/drawingml/2006/table">
            <a:tbl>
              <a:tblPr firstRow="1" bandRow="1">
                <a:tableStyleId>{5C22544A-7EE6-4342-B048-85BDC9FD1C3A}</a:tableStyleId>
              </a:tblPr>
              <a:tblGrid>
                <a:gridCol w="2209802">
                  <a:extLst>
                    <a:ext uri="{9D8B030D-6E8A-4147-A177-3AD203B41FA5}">
                      <a16:colId xmlns:a16="http://schemas.microsoft.com/office/drawing/2014/main" val="20000"/>
                    </a:ext>
                  </a:extLst>
                </a:gridCol>
                <a:gridCol w="972721">
                  <a:extLst>
                    <a:ext uri="{9D8B030D-6E8A-4147-A177-3AD203B41FA5}">
                      <a16:colId xmlns:a16="http://schemas.microsoft.com/office/drawing/2014/main" val="20001"/>
                    </a:ext>
                  </a:extLst>
                </a:gridCol>
                <a:gridCol w="2439291">
                  <a:extLst>
                    <a:ext uri="{9D8B030D-6E8A-4147-A177-3AD203B41FA5}">
                      <a16:colId xmlns:a16="http://schemas.microsoft.com/office/drawing/2014/main" val="20002"/>
                    </a:ext>
                  </a:extLst>
                </a:gridCol>
                <a:gridCol w="2912585">
                  <a:extLst>
                    <a:ext uri="{9D8B030D-6E8A-4147-A177-3AD203B41FA5}">
                      <a16:colId xmlns:a16="http://schemas.microsoft.com/office/drawing/2014/main" val="20003"/>
                    </a:ext>
                  </a:extLst>
                </a:gridCol>
              </a:tblGrid>
              <a:tr h="349727">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6"/>
                        </a:rPr>
                        <a:t>sghazwani@Chamber.org.sa</a:t>
                      </a:r>
                      <a:endPar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p>
                      <a:pPr algn="ctr"/>
                      <a:endPar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T="43902" marB="439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8598094</a:t>
                      </a:r>
                      <a:endPar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سالم</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ar-SA" sz="1600" b="0" kern="1200" baseline="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غزاوني</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رئيس</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قسم شئون الأمانة العامة</a:t>
                      </a:r>
                      <a:endPar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T="43902" marB="439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38994">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Salem G. Ghazwani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Secretariat General Affairs Section Head</a:t>
                      </a:r>
                    </a:p>
                  </a:txBody>
                  <a:tcPr marT="43902" marB="439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49727">
                <a:tc rowSpan="2">
                  <a:txBody>
                    <a:bodyPr/>
                    <a:lstStyle/>
                    <a:p>
                      <a:pPr algn="ct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7"/>
                        </a:rPr>
                        <a:t>jansari@Chamber.org.sa</a:t>
                      </a: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p>
                  </a:txBody>
                  <a:tcPr marT="43902" marB="439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8598017</a:t>
                      </a:r>
                      <a:endPar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جاسم الانصاري</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مشرف وحدة الصادر والوارد</a:t>
                      </a:r>
                    </a:p>
                  </a:txBody>
                  <a:tcPr marT="43902" marB="439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14684">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kern="1200" dirty="0">
                        <a:solidFill>
                          <a:schemeClr val="tx1"/>
                        </a:solidFill>
                        <a:effectLst>
                          <a:outerShdw blurRad="38100" dist="38100" dir="2700000" algn="tl">
                            <a:srgbClr val="000000">
                              <a:alpha val="43137"/>
                            </a:srgbClr>
                          </a:outerShdw>
                        </a:effectLst>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Jassem</a:t>
                      </a: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 Al </a:t>
                      </a:r>
                      <a:r>
                        <a:rPr lang="en-US" sz="16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Ansary</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b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b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Inbound/Outbound Correspondence </a:t>
                      </a:r>
                      <a:b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b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Unit Supervisor</a:t>
                      </a:r>
                      <a:endPar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T="43902" marB="439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0" name="Title 1">
            <a:extLst>
              <a:ext uri="{FF2B5EF4-FFF2-40B4-BE49-F238E27FC236}">
                <a16:creationId xmlns:a16="http://schemas.microsoft.com/office/drawing/2014/main" id="{9DB954E8-3247-48E5-A236-49758EE92C80}"/>
              </a:ext>
            </a:extLst>
          </p:cNvPr>
          <p:cNvSpPr txBox="1">
            <a:spLocks/>
          </p:cNvSpPr>
          <p:nvPr/>
        </p:nvSpPr>
        <p:spPr>
          <a:xfrm>
            <a:off x="-625475" y="5932488"/>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2" name="Rectangle 11">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B4898F55-AEC8-450B-8784-236DD5179607}"/>
              </a:ext>
            </a:extLst>
          </p:cNvPr>
          <p:cNvSpPr>
            <a:spLocks noGrp="1"/>
          </p:cNvSpPr>
          <p:nvPr>
            <p:ph type="title"/>
          </p:nvPr>
        </p:nvSpPr>
        <p:spPr/>
        <p:txBody>
          <a:bodyPr/>
          <a:lstStyle/>
          <a:p>
            <a:endParaRPr lang="en-US" altLang="en-US">
              <a:latin typeface="Sakkal Majalla" panose="02000000000000000000" pitchFamily="2" charset="-78"/>
              <a:cs typeface="Sakkal Majalla" panose="02000000000000000000" pitchFamily="2" charset="-78"/>
            </a:endParaRPr>
          </a:p>
        </p:txBody>
      </p:sp>
      <p:sp>
        <p:nvSpPr>
          <p:cNvPr id="49155" name="Content Placeholder 2">
            <a:extLst>
              <a:ext uri="{FF2B5EF4-FFF2-40B4-BE49-F238E27FC236}">
                <a16:creationId xmlns:a16="http://schemas.microsoft.com/office/drawing/2014/main" id="{763D21A2-0793-4818-A69F-F74881431DCA}"/>
              </a:ext>
            </a:extLst>
          </p:cNvPr>
          <p:cNvSpPr>
            <a:spLocks noGrp="1"/>
          </p:cNvSpPr>
          <p:nvPr>
            <p:ph idx="1"/>
          </p:nvPr>
        </p:nvSpPr>
        <p:spPr/>
        <p:txBody>
          <a:bodyPr/>
          <a:lstStyle/>
          <a:p>
            <a:endParaRPr lang="en-US" altLang="en-US">
              <a:latin typeface="Sakkal Majalla" panose="02000000000000000000" pitchFamily="2" charset="-78"/>
              <a:cs typeface="Sakkal Majalla" panose="02000000000000000000" pitchFamily="2" charset="-78"/>
            </a:endParaRPr>
          </a:p>
        </p:txBody>
      </p:sp>
      <p:pic>
        <p:nvPicPr>
          <p:cNvPr id="49156" name="Picture 17" descr="2">
            <a:extLst>
              <a:ext uri="{FF2B5EF4-FFF2-40B4-BE49-F238E27FC236}">
                <a16:creationId xmlns:a16="http://schemas.microsoft.com/office/drawing/2014/main" id="{22B302C9-B75F-41DB-9122-578461315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E937FAC6-F4A2-4893-B596-3F5D425AE3C1}"/>
              </a:ext>
            </a:extLst>
          </p:cNvPr>
          <p:cNvGraphicFramePr>
            <a:graphicFrameLocks noGrp="1"/>
          </p:cNvGraphicFramePr>
          <p:nvPr>
            <p:extLst>
              <p:ext uri="{D42A27DB-BD31-4B8C-83A1-F6EECF244321}">
                <p14:modId xmlns:p14="http://schemas.microsoft.com/office/powerpoint/2010/main" val="3241899457"/>
              </p:ext>
            </p:extLst>
          </p:nvPr>
        </p:nvGraphicFramePr>
        <p:xfrm>
          <a:off x="174625" y="2149662"/>
          <a:ext cx="8794750" cy="2206245"/>
        </p:xfrm>
        <a:graphic>
          <a:graphicData uri="http://schemas.openxmlformats.org/drawingml/2006/table">
            <a:tbl>
              <a:tblPr firstRow="1" bandRow="1">
                <a:tableStyleId>{5C22544A-7EE6-4342-B048-85BDC9FD1C3A}</a:tableStyleId>
              </a:tblPr>
              <a:tblGrid>
                <a:gridCol w="2141566">
                  <a:extLst>
                    <a:ext uri="{9D8B030D-6E8A-4147-A177-3AD203B41FA5}">
                      <a16:colId xmlns:a16="http://schemas.microsoft.com/office/drawing/2014/main" val="20000"/>
                    </a:ext>
                  </a:extLst>
                </a:gridCol>
                <a:gridCol w="1138044">
                  <a:extLst>
                    <a:ext uri="{9D8B030D-6E8A-4147-A177-3AD203B41FA5}">
                      <a16:colId xmlns:a16="http://schemas.microsoft.com/office/drawing/2014/main" val="20001"/>
                    </a:ext>
                  </a:extLst>
                </a:gridCol>
                <a:gridCol w="2436640">
                  <a:extLst>
                    <a:ext uri="{9D8B030D-6E8A-4147-A177-3AD203B41FA5}">
                      <a16:colId xmlns:a16="http://schemas.microsoft.com/office/drawing/2014/main" val="20002"/>
                    </a:ext>
                  </a:extLst>
                </a:gridCol>
                <a:gridCol w="3078500">
                  <a:extLst>
                    <a:ext uri="{9D8B030D-6E8A-4147-A177-3AD203B41FA5}">
                      <a16:colId xmlns:a16="http://schemas.microsoft.com/office/drawing/2014/main" val="20003"/>
                    </a:ext>
                  </a:extLst>
                </a:gridCol>
              </a:tblGrid>
              <a:tr h="361723">
                <a:tc rowSpan="2">
                  <a:txBody>
                    <a:bodyPr/>
                    <a:lstStyle/>
                    <a:p>
                      <a:pPr algn="ct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4"/>
                        </a:rPr>
                        <a:t>alsahli@chamber.org.sa</a:t>
                      </a:r>
                      <a:endPar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8" marR="914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8598124</a:t>
                      </a:r>
                      <a:endPar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محمد السهلي</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مساعد</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الأمين العام لقطاع خدمة العملاء </a:t>
                      </a:r>
                      <a:endPar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1438" marR="914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839177">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Mohammed A. Al </a:t>
                      </a:r>
                      <a:r>
                        <a:rPr lang="en-US" sz="16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Suhali</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p>
                      <a:pPr marL="0" marR="0" algn="ctr" rtl="1">
                        <a:spcBef>
                          <a:spcPts val="0"/>
                        </a:spcBef>
                        <a:spcAft>
                          <a:spcPts val="0"/>
                        </a:spcAft>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Secretary General Assistant For Customer services sector</a:t>
                      </a:r>
                    </a:p>
                    <a:p>
                      <a:pPr marL="0" marR="0" algn="ctr" rtl="1">
                        <a:spcBef>
                          <a:spcPts val="0"/>
                        </a:spcBef>
                        <a:spcAft>
                          <a:spcPts val="0"/>
                        </a:spcAft>
                      </a:pP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6" marB="95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85009">
                <a:tc rowSpan="2">
                  <a:txBody>
                    <a:bodyPr/>
                    <a:lstStyle/>
                    <a:p>
                      <a:pPr algn="ct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5"/>
                        </a:rPr>
                        <a:t>alhassan@chamber.org.sa</a:t>
                      </a:r>
                      <a:endPar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8" marR="914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8598156</a:t>
                      </a:r>
                      <a:endPar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بندر الحسن</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سكرتير مساعد الأمين العام لقطاع خدمة العملاء</a:t>
                      </a:r>
                    </a:p>
                  </a:txBody>
                  <a:tcPr marL="91438" marR="914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65101">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Bandar T. Al Hassan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Customer services Sector Secretary</a:t>
                      </a:r>
                    </a:p>
                  </a:txBody>
                  <a:tcPr marL="9525" marR="9525" marT="9526" marB="95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6" name="Rectangle 5">
            <a:extLst>
              <a:ext uri="{FF2B5EF4-FFF2-40B4-BE49-F238E27FC236}">
                <a16:creationId xmlns:a16="http://schemas.microsoft.com/office/drawing/2014/main" id="{4367A89B-2DC1-48F7-BFC5-AB605C2AD00A}"/>
              </a:ext>
            </a:extLst>
          </p:cNvPr>
          <p:cNvSpPr/>
          <p:nvPr/>
        </p:nvSpPr>
        <p:spPr>
          <a:xfrm>
            <a:off x="5684839" y="1600200"/>
            <a:ext cx="2392362" cy="369888"/>
          </a:xfrm>
          <a:prstGeom prst="rect">
            <a:avLst/>
          </a:prstGeom>
        </p:spPr>
        <p:txBody>
          <a:bodyPr wrap="square">
            <a:spAutoFit/>
          </a:bodyPr>
          <a:lstStyle/>
          <a:p>
            <a:pPr algn="just" rtl="1" eaLnBrk="1" fontAlgn="auto" hangingPunct="1">
              <a:spcBef>
                <a:spcPts val="0"/>
              </a:spcBef>
              <a:spcAft>
                <a:spcPts val="0"/>
              </a:spcAft>
              <a:buFont typeface="Wingdings" pitchFamily="2" charset="2"/>
              <a:buChar char="q"/>
              <a:defRPr/>
            </a:pPr>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قطاع خدمات العملاء</a:t>
            </a:r>
          </a:p>
        </p:txBody>
      </p:sp>
      <p:sp>
        <p:nvSpPr>
          <p:cNvPr id="7" name="Rounded Rectangle 6">
            <a:hlinkClick r:id="rId6" action="ppaction://hlinksldjump"/>
            <a:extLst>
              <a:ext uri="{FF2B5EF4-FFF2-40B4-BE49-F238E27FC236}">
                <a16:creationId xmlns:a16="http://schemas.microsoft.com/office/drawing/2014/main" id="{2C1336D8-4E3F-428E-B8C1-CA1A49B68FE7}"/>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Sakkal Majalla" panose="02000000000000000000" pitchFamily="2" charset="-78"/>
                <a:ea typeface="Hawyia  Chamber" pitchFamily="18" charset="-78"/>
                <a:cs typeface="Sakkal Majalla" panose="02000000000000000000" pitchFamily="2" charset="-78"/>
              </a:rPr>
              <a:t>القائمة الرئيسية</a:t>
            </a:r>
            <a:endParaRPr lang="en-US" sz="1000" dirty="0">
              <a:latin typeface="Sakkal Majalla" panose="02000000000000000000" pitchFamily="2" charset="-78"/>
              <a:ea typeface="Hawyia  Chamber" pitchFamily="18" charset="-78"/>
              <a:cs typeface="Sakkal Majalla" panose="02000000000000000000" pitchFamily="2" charset="-78"/>
            </a:endParaRPr>
          </a:p>
        </p:txBody>
      </p:sp>
      <p:sp>
        <p:nvSpPr>
          <p:cNvPr id="9" name="Rounded Rectangle 8">
            <a:hlinkClick r:id="rId7" action="ppaction://hlinksldjump"/>
            <a:extLst>
              <a:ext uri="{FF2B5EF4-FFF2-40B4-BE49-F238E27FC236}">
                <a16:creationId xmlns:a16="http://schemas.microsoft.com/office/drawing/2014/main" id="{2E551DC8-36F2-4A52-AD1C-61376D3AD286}"/>
              </a:ext>
            </a:extLst>
          </p:cNvPr>
          <p:cNvSpPr/>
          <p:nvPr/>
        </p:nvSpPr>
        <p:spPr>
          <a:xfrm>
            <a:off x="65532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Sakkal Majalla" panose="02000000000000000000" pitchFamily="2" charset="-78"/>
                <a:ea typeface="Hawyia  Chamber" pitchFamily="18" charset="-78"/>
                <a:cs typeface="Sakkal Majalla" panose="02000000000000000000" pitchFamily="2" charset="-78"/>
              </a:rPr>
              <a:t>قائمة الهواتف</a:t>
            </a:r>
            <a:endParaRPr lang="en-US" sz="1000" dirty="0">
              <a:latin typeface="Sakkal Majalla" panose="02000000000000000000" pitchFamily="2" charset="-78"/>
              <a:ea typeface="Hawyia  Chamber" pitchFamily="18" charset="-78"/>
              <a:cs typeface="Sakkal Majalla" panose="02000000000000000000" pitchFamily="2" charset="-78"/>
            </a:endParaRPr>
          </a:p>
        </p:txBody>
      </p:sp>
      <p:sp>
        <p:nvSpPr>
          <p:cNvPr id="10" name="Title 1">
            <a:extLst>
              <a:ext uri="{FF2B5EF4-FFF2-40B4-BE49-F238E27FC236}">
                <a16:creationId xmlns:a16="http://schemas.microsoft.com/office/drawing/2014/main" id="{6ACAAB62-D5A1-4F5B-BC9F-DE96CB41F9B7}"/>
              </a:ext>
            </a:extLst>
          </p:cNvPr>
          <p:cNvSpPr txBox="1">
            <a:spLocks/>
          </p:cNvSpPr>
          <p:nvPr/>
        </p:nvSpPr>
        <p:spPr>
          <a:xfrm>
            <a:off x="-606425"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2" name="Rectangle 11">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7" descr="2">
            <a:extLst>
              <a:ext uri="{FF2B5EF4-FFF2-40B4-BE49-F238E27FC236}">
                <a16:creationId xmlns:a16="http://schemas.microsoft.com/office/drawing/2014/main" id="{0F8904C7-91B1-4171-A2A2-BB0C577BD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13662"/>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0C54F8A8-F35D-40BD-815D-67D4B5183FC1}"/>
              </a:ext>
            </a:extLst>
          </p:cNvPr>
          <p:cNvSpPr txBox="1">
            <a:spLocks/>
          </p:cNvSpPr>
          <p:nvPr/>
        </p:nvSpPr>
        <p:spPr>
          <a:xfrm>
            <a:off x="-609600" y="5926138"/>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4" name="Rounded Rectangle 13">
            <a:hlinkClick r:id="rId4" action="ppaction://hlinksldjump"/>
            <a:extLst>
              <a:ext uri="{FF2B5EF4-FFF2-40B4-BE49-F238E27FC236}">
                <a16:creationId xmlns:a16="http://schemas.microsoft.com/office/drawing/2014/main" id="{98938B4F-BD6C-4F7E-952D-8FE6B17DDDAE}"/>
              </a:ext>
            </a:extLst>
          </p:cNvPr>
          <p:cNvSpPr/>
          <p:nvPr/>
        </p:nvSpPr>
        <p:spPr>
          <a:xfrm>
            <a:off x="7772400" y="6199188"/>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20" name="Rounded Rectangle 19">
            <a:hlinkClick r:id="rId5" action="ppaction://hlinksldjump"/>
            <a:extLst>
              <a:ext uri="{FF2B5EF4-FFF2-40B4-BE49-F238E27FC236}">
                <a16:creationId xmlns:a16="http://schemas.microsoft.com/office/drawing/2014/main" id="{BC094263-4E8B-464C-B85D-7245BF8A93CB}"/>
              </a:ext>
            </a:extLst>
          </p:cNvPr>
          <p:cNvSpPr/>
          <p:nvPr/>
        </p:nvSpPr>
        <p:spPr>
          <a:xfrm>
            <a:off x="6553200" y="6196013"/>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graphicFrame>
        <p:nvGraphicFramePr>
          <p:cNvPr id="8" name="Table 7">
            <a:extLst>
              <a:ext uri="{FF2B5EF4-FFF2-40B4-BE49-F238E27FC236}">
                <a16:creationId xmlns:a16="http://schemas.microsoft.com/office/drawing/2014/main" id="{DCC0523B-9CDA-4932-88A6-855D7E053720}"/>
              </a:ext>
            </a:extLst>
          </p:cNvPr>
          <p:cNvGraphicFramePr>
            <a:graphicFrameLocks noGrp="1"/>
          </p:cNvGraphicFramePr>
          <p:nvPr>
            <p:extLst>
              <p:ext uri="{D42A27DB-BD31-4B8C-83A1-F6EECF244321}">
                <p14:modId xmlns:p14="http://schemas.microsoft.com/office/powerpoint/2010/main" val="190717132"/>
              </p:ext>
            </p:extLst>
          </p:nvPr>
        </p:nvGraphicFramePr>
        <p:xfrm>
          <a:off x="147409" y="1667087"/>
          <a:ext cx="8870950" cy="2759951"/>
        </p:xfrm>
        <a:graphic>
          <a:graphicData uri="http://schemas.openxmlformats.org/drawingml/2006/table">
            <a:tbl>
              <a:tblPr firstRow="1" bandRow="1">
                <a:tableStyleId>{5C22544A-7EE6-4342-B048-85BDC9FD1C3A}</a:tableStyleId>
              </a:tblPr>
              <a:tblGrid>
                <a:gridCol w="2227526">
                  <a:extLst>
                    <a:ext uri="{9D8B030D-6E8A-4147-A177-3AD203B41FA5}">
                      <a16:colId xmlns:a16="http://schemas.microsoft.com/office/drawing/2014/main" val="20000"/>
                    </a:ext>
                  </a:extLst>
                </a:gridCol>
                <a:gridCol w="1136376">
                  <a:extLst>
                    <a:ext uri="{9D8B030D-6E8A-4147-A177-3AD203B41FA5}">
                      <a16:colId xmlns:a16="http://schemas.microsoft.com/office/drawing/2014/main" val="20001"/>
                    </a:ext>
                  </a:extLst>
                </a:gridCol>
                <a:gridCol w="2519373">
                  <a:extLst>
                    <a:ext uri="{9D8B030D-6E8A-4147-A177-3AD203B41FA5}">
                      <a16:colId xmlns:a16="http://schemas.microsoft.com/office/drawing/2014/main" val="20002"/>
                    </a:ext>
                  </a:extLst>
                </a:gridCol>
                <a:gridCol w="2987675">
                  <a:extLst>
                    <a:ext uri="{9D8B030D-6E8A-4147-A177-3AD203B41FA5}">
                      <a16:colId xmlns:a16="http://schemas.microsoft.com/office/drawing/2014/main" val="20003"/>
                    </a:ext>
                  </a:extLst>
                </a:gridCol>
              </a:tblGrid>
              <a:tr h="249344">
                <a:tc rowSpan="2">
                  <a:txBody>
                    <a:bodyPr/>
                    <a:lstStyle/>
                    <a:p>
                      <a:pPr algn="ct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6"/>
                        </a:rPr>
                        <a:t>alsahli@chamber.org.sa</a:t>
                      </a:r>
                      <a:endPar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1" marR="91431" marT="45680" marB="456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a:t>
                      </a:r>
                      <a:r>
                        <a:rPr lang="ar-SA"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8598127</a:t>
                      </a:r>
                      <a:endPar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عبدالرحمن </a:t>
                      </a:r>
                      <a:r>
                        <a:rPr lang="ar-SA" sz="12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الهجهوج</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مدير إدارة العلاقات العامة والمراسم </a:t>
                      </a: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endPar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1431" marR="91431" marT="45680" marB="456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08525">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Abdulrahman R. Al </a:t>
                      </a:r>
                      <a:r>
                        <a:rPr lang="en-US" sz="12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Hajhooj</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lnSpc>
                          <a:spcPct val="115000"/>
                        </a:lnSpc>
                        <a:spcBef>
                          <a:spcPts val="0"/>
                        </a:spcBef>
                        <a:spcAft>
                          <a:spcPts val="0"/>
                        </a:spcAft>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Public Relations and Protocol Department Manager</a:t>
                      </a:r>
                    </a:p>
                  </a:txBody>
                  <a:tcPr marL="9524" marR="9524" marT="9517" marB="95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49344">
                <a:tc rowSpan="2">
                  <a:txBody>
                    <a:bodyPr/>
                    <a:lstStyle/>
                    <a:p>
                      <a:pPr algn="ct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7"/>
                        </a:rPr>
                        <a:t>rdossary@Chamber.org.sa</a:t>
                      </a:r>
                      <a:endPar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1" marR="91431" marT="45680" marB="456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8598173</a:t>
                      </a:r>
                      <a:endPar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راجس الدوسري</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منسق علاقات عامة</a:t>
                      </a:r>
                    </a:p>
                  </a:txBody>
                  <a:tcPr marL="91431" marR="91431" marT="45680" marB="456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83584">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kern="1200" dirty="0">
                        <a:solidFill>
                          <a:schemeClr val="tx1"/>
                        </a:solidFill>
                        <a:effectLst>
                          <a:outerShdw blurRad="38100" dist="38100" dir="2700000" algn="tl">
                            <a:srgbClr val="000000">
                              <a:alpha val="43137"/>
                            </a:srgbClr>
                          </a:outerShdw>
                        </a:effectLst>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Rajs</a:t>
                      </a: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S. Al Dossary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spcBef>
                          <a:spcPts val="0"/>
                        </a:spcBef>
                        <a:spcAft>
                          <a:spcPts val="0"/>
                        </a:spcAft>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Public Relations Coordinator</a:t>
                      </a:r>
                    </a:p>
                  </a:txBody>
                  <a:tcPr marL="9524" marR="9524" marT="9517" marB="95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49344">
                <a:tc rowSpan="2">
                  <a:txBody>
                    <a:bodyPr/>
                    <a:lstStyle/>
                    <a:p>
                      <a:pPr algn="ct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8"/>
                        </a:rPr>
                        <a:t>hzahrani@Chamber.org.sa</a:t>
                      </a:r>
                      <a:endPar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1" marR="91431" marT="45680" marB="456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8598150</a:t>
                      </a:r>
                      <a:endPar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حاتم الزهراني </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ممثل علاقات عامة</a:t>
                      </a:r>
                    </a:p>
                  </a:txBody>
                  <a:tcPr marL="91431" marR="91431" marT="45680" marB="456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83584">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kern="1200" dirty="0">
                        <a:solidFill>
                          <a:schemeClr val="tx1"/>
                        </a:solidFill>
                        <a:effectLst>
                          <a:outerShdw blurRad="38100" dist="38100" dir="2700000" algn="tl">
                            <a:srgbClr val="000000">
                              <a:alpha val="43137"/>
                            </a:srgbClr>
                          </a:outerShdw>
                        </a:effectLst>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Hatim</a:t>
                      </a: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 Al Zahrani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spcBef>
                          <a:spcPts val="0"/>
                        </a:spcBef>
                        <a:spcAft>
                          <a:spcPts val="0"/>
                        </a:spcAft>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Public Relations Representative</a:t>
                      </a:r>
                    </a:p>
                  </a:txBody>
                  <a:tcPr marL="9524" marR="9524" marT="9517" marB="95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83584">
                <a:tc rowSpan="2">
                  <a:txBody>
                    <a:bodyPr/>
                    <a:lstStyle/>
                    <a:p>
                      <a:pPr algn="ct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9"/>
                        </a:rPr>
                        <a:t>salbahri@Chamber.org.sa</a:t>
                      </a:r>
                      <a:endPar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1" marR="91431" marT="45680" marB="456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8598045</a:t>
                      </a:r>
                      <a:endPar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سعد البحري</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0" eaLnBrk="1" latinLnBrk="0" hangingPunct="1">
                        <a:spcBef>
                          <a:spcPts val="0"/>
                        </a:spcBef>
                        <a:spcAft>
                          <a:spcPts val="0"/>
                        </a:spcAft>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رئيس قسم الفعاليات والمناسبات</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17" marB="95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183584">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kern="1200" dirty="0">
                        <a:solidFill>
                          <a:schemeClr val="tx1"/>
                        </a:solidFill>
                        <a:effectLst>
                          <a:outerShdw blurRad="38100" dist="38100" dir="2700000" algn="tl">
                            <a:srgbClr val="000000">
                              <a:alpha val="43137"/>
                            </a:srgbClr>
                          </a:outerShdw>
                        </a:effectLst>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Saad M. Al </a:t>
                      </a:r>
                      <a:r>
                        <a:rPr lang="en-US" sz="12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Bahri</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spcBef>
                          <a:spcPts val="0"/>
                        </a:spcBef>
                        <a:spcAft>
                          <a:spcPts val="0"/>
                        </a:spcAft>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Division Head of Events</a:t>
                      </a:r>
                    </a:p>
                  </a:txBody>
                  <a:tcPr marL="9524" marR="9524" marT="9517" marB="95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32555">
                <a:tc rowSpan="2">
                  <a:txBody>
                    <a:bodyPr/>
                    <a:lstStyle/>
                    <a:p>
                      <a:pPr algn="ct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10"/>
                        </a:rPr>
                        <a:t>inafessah@Chamber.org.sa</a:t>
                      </a:r>
                      <a:r>
                        <a:rPr lang="ar-SA"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endPar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p>
                      <a:pPr algn="ctr"/>
                      <a:endPar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1" marR="91431" marT="45680" marB="456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T/ 8598125</a:t>
                      </a:r>
                    </a:p>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إبراهيم عبد العزيز النفيسة</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ممثل علاقات عامة</a:t>
                      </a:r>
                    </a:p>
                  </a:txBody>
                  <a:tcPr marL="91431" marR="91431" marT="45680" marB="456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516139">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kern="1200" dirty="0">
                        <a:solidFill>
                          <a:schemeClr val="tx1"/>
                        </a:solidFill>
                        <a:effectLst>
                          <a:outerShdw blurRad="38100" dist="38100" dir="2700000" algn="tl">
                            <a:srgbClr val="000000">
                              <a:alpha val="43137"/>
                            </a:srgbClr>
                          </a:outerShdw>
                        </a:effectLst>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Ibrahim A. Al-</a:t>
                      </a:r>
                      <a:r>
                        <a:rPr lang="en-US" sz="12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Nafessah</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spcBef>
                          <a:spcPts val="0"/>
                        </a:spcBef>
                        <a:spcAft>
                          <a:spcPts val="0"/>
                        </a:spcAft>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p>
                      <a:pPr marL="0" marR="0" algn="ctr" defTabSz="914400" rtl="1" eaLnBrk="1" latinLnBrk="0" hangingPunct="1">
                        <a:spcBef>
                          <a:spcPts val="0"/>
                        </a:spcBef>
                        <a:spcAft>
                          <a:spcPts val="0"/>
                        </a:spcAft>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Public Relations Representative</a:t>
                      </a:r>
                    </a:p>
                    <a:p>
                      <a:pPr marL="0" marR="0" algn="ctr" defTabSz="914400" rtl="1" eaLnBrk="1" latinLnBrk="0" hangingPunct="1">
                        <a:spcBef>
                          <a:spcPts val="0"/>
                        </a:spcBef>
                        <a:spcAft>
                          <a:spcPts val="0"/>
                        </a:spcAft>
                      </a:pP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17" marB="95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bl>
          </a:graphicData>
        </a:graphic>
      </p:graphicFrame>
      <p:sp>
        <p:nvSpPr>
          <p:cNvPr id="9" name="Rectangle 8">
            <a:extLst>
              <a:ext uri="{FF2B5EF4-FFF2-40B4-BE49-F238E27FC236}">
                <a16:creationId xmlns:a16="http://schemas.microsoft.com/office/drawing/2014/main" id="{9CE114CA-2F9C-4037-A717-5AD8FC766273}"/>
              </a:ext>
            </a:extLst>
          </p:cNvPr>
          <p:cNvSpPr/>
          <p:nvPr/>
        </p:nvSpPr>
        <p:spPr>
          <a:xfrm>
            <a:off x="5334000" y="1381963"/>
            <a:ext cx="2438400" cy="615553"/>
          </a:xfrm>
          <a:prstGeom prst="rect">
            <a:avLst/>
          </a:prstGeom>
        </p:spPr>
        <p:txBody>
          <a:bodyPr wrap="square">
            <a:spAutoFit/>
          </a:bodyPr>
          <a:lstStyle/>
          <a:p>
            <a:pPr algn="just" rtl="1" eaLnBrk="1" fontAlgn="auto" hangingPunct="1">
              <a:spcBef>
                <a:spcPts val="0"/>
              </a:spcBef>
              <a:spcAft>
                <a:spcPts val="0"/>
              </a:spcAft>
              <a:buFont typeface="Wingdings" pitchFamily="2" charset="2"/>
              <a:buChar char="q"/>
              <a:defRPr/>
            </a:pPr>
            <a:r>
              <a:rPr lang="ar-SA" sz="1700"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إدارة العلاقات العامة والمراسم</a:t>
            </a:r>
          </a:p>
          <a:p>
            <a:pPr algn="just" rtl="1" eaLnBrk="1" fontAlgn="auto" hangingPunct="1">
              <a:spcBef>
                <a:spcPts val="0"/>
              </a:spcBef>
              <a:spcAft>
                <a:spcPts val="0"/>
              </a:spcAft>
              <a:buFont typeface="Wingdings" pitchFamily="2" charset="2"/>
              <a:buChar char="q"/>
              <a:defRPr/>
            </a:pPr>
            <a:endParaRPr lang="ar-SA" sz="1700" b="1" dirty="0">
              <a:solidFill>
                <a:schemeClr val="tx2"/>
              </a:solidFill>
              <a:effectLst>
                <a:outerShdw blurRad="38100" dist="38100" dir="2700000" algn="tl">
                  <a:srgbClr val="000000">
                    <a:alpha val="43137"/>
                  </a:srgbClr>
                </a:outerShdw>
              </a:effectLst>
              <a:latin typeface="Hawyia  Chamber" pitchFamily="18" charset="-78"/>
              <a:cs typeface="Hawyia  Chamber" pitchFamily="18" charset="-78"/>
            </a:endParaRPr>
          </a:p>
        </p:txBody>
      </p:sp>
      <p:sp>
        <p:nvSpPr>
          <p:cNvPr id="13" name="Rectangle 12">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graphicFrame>
        <p:nvGraphicFramePr>
          <p:cNvPr id="11" name="Table 10">
            <a:extLst>
              <a:ext uri="{FF2B5EF4-FFF2-40B4-BE49-F238E27FC236}">
                <a16:creationId xmlns:a16="http://schemas.microsoft.com/office/drawing/2014/main" id="{9E36A4C7-C7B3-424E-A60C-3A1D30883266}"/>
              </a:ext>
            </a:extLst>
          </p:cNvPr>
          <p:cNvGraphicFramePr>
            <a:graphicFrameLocks noGrp="1"/>
          </p:cNvGraphicFramePr>
          <p:nvPr>
            <p:extLst>
              <p:ext uri="{D42A27DB-BD31-4B8C-83A1-F6EECF244321}">
                <p14:modId xmlns:p14="http://schemas.microsoft.com/office/powerpoint/2010/main" val="2349432371"/>
              </p:ext>
            </p:extLst>
          </p:nvPr>
        </p:nvGraphicFramePr>
        <p:xfrm>
          <a:off x="381000" y="5459895"/>
          <a:ext cx="8534400" cy="719554"/>
        </p:xfrm>
        <a:graphic>
          <a:graphicData uri="http://schemas.openxmlformats.org/drawingml/2006/table">
            <a:tbl>
              <a:tblPr firstRow="1" bandRow="1">
                <a:tableStyleId>{5C22544A-7EE6-4342-B048-85BDC9FD1C3A}</a:tableStyleId>
              </a:tblPr>
              <a:tblGrid>
                <a:gridCol w="2078169">
                  <a:extLst>
                    <a:ext uri="{9D8B030D-6E8A-4147-A177-3AD203B41FA5}">
                      <a16:colId xmlns:a16="http://schemas.microsoft.com/office/drawing/2014/main" val="20000"/>
                    </a:ext>
                  </a:extLst>
                </a:gridCol>
                <a:gridCol w="1104355">
                  <a:extLst>
                    <a:ext uri="{9D8B030D-6E8A-4147-A177-3AD203B41FA5}">
                      <a16:colId xmlns:a16="http://schemas.microsoft.com/office/drawing/2014/main" val="20001"/>
                    </a:ext>
                  </a:extLst>
                </a:gridCol>
                <a:gridCol w="2439291">
                  <a:extLst>
                    <a:ext uri="{9D8B030D-6E8A-4147-A177-3AD203B41FA5}">
                      <a16:colId xmlns:a16="http://schemas.microsoft.com/office/drawing/2014/main" val="20002"/>
                    </a:ext>
                  </a:extLst>
                </a:gridCol>
                <a:gridCol w="2912585">
                  <a:extLst>
                    <a:ext uri="{9D8B030D-6E8A-4147-A177-3AD203B41FA5}">
                      <a16:colId xmlns:a16="http://schemas.microsoft.com/office/drawing/2014/main" val="20003"/>
                    </a:ext>
                  </a:extLst>
                </a:gridCol>
              </a:tblGrid>
              <a:tr h="370680">
                <a:tc rowSpan="2">
                  <a:txBody>
                    <a:bodyPr/>
                    <a:lstStyle/>
                    <a:p>
                      <a:pPr algn="ctr" rtl="0"/>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11"/>
                        </a:rPr>
                        <a:t>nbuaisha@Chamber.org.sa</a:t>
                      </a: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p>
                    <a:p>
                      <a:pPr algn="ctr" rtl="0"/>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p>
                  </a:txBody>
                  <a:tcPr marT="45744" marB="457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T/ 8598125</a:t>
                      </a: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نايف بو </a:t>
                      </a:r>
                      <a:r>
                        <a:rPr lang="ar-SA" sz="12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عايشة</a:t>
                      </a:r>
                      <a:endPar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سكرتير إدارة العلاقات</a:t>
                      </a:r>
                      <a:r>
                        <a:rPr lang="ar-SA"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العامة والمراسم</a:t>
                      </a:r>
                      <a:endPar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T="45744" marB="457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48874">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Naif I. BuAisha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0" eaLnBrk="1" latinLnBrk="0" hangingPunct="1">
                        <a:spcBef>
                          <a:spcPts val="0"/>
                        </a:spcBef>
                        <a:spcAft>
                          <a:spcPts val="0"/>
                        </a:spcAft>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Public Relations and Protocol Department Secretary</a:t>
                      </a:r>
                    </a:p>
                  </a:txBody>
                  <a:tcPr marT="45744" marB="457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335443161"/>
              </p:ext>
            </p:extLst>
          </p:nvPr>
        </p:nvGraphicFramePr>
        <p:xfrm>
          <a:off x="147409" y="4304816"/>
          <a:ext cx="8759280" cy="540080"/>
        </p:xfrm>
        <a:graphic>
          <a:graphicData uri="http://schemas.openxmlformats.org/drawingml/2006/table">
            <a:tbl>
              <a:tblPr firstRow="1" bandRow="1">
                <a:tableStyleId>{5C22544A-7EE6-4342-B048-85BDC9FD1C3A}</a:tableStyleId>
              </a:tblPr>
              <a:tblGrid>
                <a:gridCol w="2326890">
                  <a:extLst>
                    <a:ext uri="{9D8B030D-6E8A-4147-A177-3AD203B41FA5}">
                      <a16:colId xmlns:a16="http://schemas.microsoft.com/office/drawing/2014/main" val="20000"/>
                    </a:ext>
                  </a:extLst>
                </a:gridCol>
                <a:gridCol w="1126747">
                  <a:extLst>
                    <a:ext uri="{9D8B030D-6E8A-4147-A177-3AD203B41FA5}">
                      <a16:colId xmlns:a16="http://schemas.microsoft.com/office/drawing/2014/main" val="20001"/>
                    </a:ext>
                  </a:extLst>
                </a:gridCol>
                <a:gridCol w="2329308">
                  <a:extLst>
                    <a:ext uri="{9D8B030D-6E8A-4147-A177-3AD203B41FA5}">
                      <a16:colId xmlns:a16="http://schemas.microsoft.com/office/drawing/2014/main" val="20002"/>
                    </a:ext>
                  </a:extLst>
                </a:gridCol>
                <a:gridCol w="2976335">
                  <a:extLst>
                    <a:ext uri="{9D8B030D-6E8A-4147-A177-3AD203B41FA5}">
                      <a16:colId xmlns:a16="http://schemas.microsoft.com/office/drawing/2014/main" val="20003"/>
                    </a:ext>
                  </a:extLst>
                </a:gridCol>
              </a:tblGrid>
              <a:tr h="270040">
                <a:tc rowSpan="2">
                  <a:txBody>
                    <a:bodyPr/>
                    <a:lstStyle/>
                    <a:p>
                      <a:pPr algn="ct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12"/>
                        </a:rPr>
                        <a:t>nabdulqader@Chamber.org.sa</a:t>
                      </a:r>
                      <a:r>
                        <a:rPr lang="ar-SA"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endPar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T="45707" marB="457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8991609</a:t>
                      </a:r>
                      <a:r>
                        <a:rPr lang="ar-SA"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a:t>
                      </a:r>
                      <a:endPar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ندى العبدالقادر</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t>
                      </a: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70040">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Nada Al Abdulqader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t>
                      </a: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1E8B0CC-F773-F1EA-688B-662DED77565C}"/>
              </a:ext>
            </a:extLst>
          </p:cNvPr>
          <p:cNvGraphicFramePr>
            <a:graphicFrameLocks noGrp="1"/>
          </p:cNvGraphicFramePr>
          <p:nvPr>
            <p:extLst>
              <p:ext uri="{D42A27DB-BD31-4B8C-83A1-F6EECF244321}">
                <p14:modId xmlns:p14="http://schemas.microsoft.com/office/powerpoint/2010/main" val="1188528423"/>
              </p:ext>
            </p:extLst>
          </p:nvPr>
        </p:nvGraphicFramePr>
        <p:xfrm>
          <a:off x="180066" y="4916441"/>
          <a:ext cx="8759280" cy="544280"/>
        </p:xfrm>
        <a:graphic>
          <a:graphicData uri="http://schemas.openxmlformats.org/drawingml/2006/table">
            <a:tbl>
              <a:tblPr firstRow="1" bandRow="1">
                <a:tableStyleId>{5C22544A-7EE6-4342-B048-85BDC9FD1C3A}</a:tableStyleId>
              </a:tblPr>
              <a:tblGrid>
                <a:gridCol w="2326890">
                  <a:extLst>
                    <a:ext uri="{9D8B030D-6E8A-4147-A177-3AD203B41FA5}">
                      <a16:colId xmlns:a16="http://schemas.microsoft.com/office/drawing/2014/main" val="20000"/>
                    </a:ext>
                  </a:extLst>
                </a:gridCol>
                <a:gridCol w="1126747">
                  <a:extLst>
                    <a:ext uri="{9D8B030D-6E8A-4147-A177-3AD203B41FA5}">
                      <a16:colId xmlns:a16="http://schemas.microsoft.com/office/drawing/2014/main" val="20001"/>
                    </a:ext>
                  </a:extLst>
                </a:gridCol>
                <a:gridCol w="2329308">
                  <a:extLst>
                    <a:ext uri="{9D8B030D-6E8A-4147-A177-3AD203B41FA5}">
                      <a16:colId xmlns:a16="http://schemas.microsoft.com/office/drawing/2014/main" val="20002"/>
                    </a:ext>
                  </a:extLst>
                </a:gridCol>
                <a:gridCol w="2976335">
                  <a:extLst>
                    <a:ext uri="{9D8B030D-6E8A-4147-A177-3AD203B41FA5}">
                      <a16:colId xmlns:a16="http://schemas.microsoft.com/office/drawing/2014/main" val="20003"/>
                    </a:ext>
                  </a:extLst>
                </a:gridCol>
              </a:tblGrid>
              <a:tr h="270040">
                <a:tc rowSpan="2">
                  <a:txBody>
                    <a:bodyPr/>
                    <a:lstStyle/>
                    <a:p>
                      <a:pPr algn="ct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13"/>
                        </a:rPr>
                        <a:t>dalmuqait@chamber.org.sa</a:t>
                      </a: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p>
                  </a:txBody>
                  <a:tcPr marT="45707" marB="457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8598151</a:t>
                      </a:r>
                      <a:r>
                        <a:rPr lang="ar-SA"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a:t>
                      </a:r>
                      <a:endPar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ديمه ال مقيت</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ممثل علاقات عامة</a:t>
                      </a:r>
                    </a:p>
                  </a:txBody>
                  <a:tcPr marL="91431" marR="91431" marT="45680" marB="456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70040">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Dema A. Al-</a:t>
                      </a:r>
                      <a:r>
                        <a:rPr lang="en-US" sz="12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Muqait</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spcBef>
                          <a:spcPts val="0"/>
                        </a:spcBef>
                        <a:spcAft>
                          <a:spcPts val="0"/>
                        </a:spcAft>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Public Relations Representative</a:t>
                      </a:r>
                    </a:p>
                  </a:txBody>
                  <a:tcPr marL="9524" marR="9524" marT="9517" marB="95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descr="2">
            <a:extLst>
              <a:ext uri="{FF2B5EF4-FFF2-40B4-BE49-F238E27FC236}">
                <a16:creationId xmlns:a16="http://schemas.microsoft.com/office/drawing/2014/main" id="{6B116EA1-F1CF-4704-8807-F253C2E33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A4ABE075-4799-4DA4-AA5A-A9E1D8041881}"/>
              </a:ext>
            </a:extLst>
          </p:cNvPr>
          <p:cNvSpPr txBox="1">
            <a:spLocks/>
          </p:cNvSpPr>
          <p:nvPr/>
        </p:nvSpPr>
        <p:spPr>
          <a:xfrm>
            <a:off x="-533400" y="56388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5124" name="TextBox 5">
            <a:extLst>
              <a:ext uri="{FF2B5EF4-FFF2-40B4-BE49-F238E27FC236}">
                <a16:creationId xmlns:a16="http://schemas.microsoft.com/office/drawing/2014/main" id="{0BD082B4-4DBB-4568-B3C5-9E25D4E30037}"/>
              </a:ext>
            </a:extLst>
          </p:cNvPr>
          <p:cNvSpPr txBox="1">
            <a:spLocks noChangeArrowheads="1"/>
          </p:cNvSpPr>
          <p:nvPr/>
        </p:nvSpPr>
        <p:spPr bwMode="auto">
          <a:xfrm>
            <a:off x="6400800" y="2057400"/>
            <a:ext cx="23622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ar-SA" altLang="ar-SA" sz="2000" dirty="0">
                <a:latin typeface="Sakkal Majalla" panose="02000000000000000000" pitchFamily="2" charset="-78"/>
                <a:cs typeface="Sakkal Majalla" panose="02000000000000000000" pitchFamily="2" charset="-78"/>
              </a:rPr>
              <a:t>رؤية الغرفة و رسالتها</a:t>
            </a:r>
          </a:p>
          <a:p>
            <a:pPr algn="r" rtl="1" eaLnBrk="1" hangingPunct="1">
              <a:spcBef>
                <a:spcPct val="0"/>
              </a:spcBef>
              <a:buFontTx/>
              <a:buNone/>
            </a:pPr>
            <a:r>
              <a:rPr lang="ar-SA" altLang="ar-SA" sz="2000" dirty="0">
                <a:latin typeface="Sakkal Majalla" panose="02000000000000000000" pitchFamily="2" charset="-78"/>
                <a:cs typeface="Sakkal Majalla" panose="02000000000000000000" pitchFamily="2" charset="-78"/>
              </a:rPr>
              <a:t>نبذه عن الغرفة</a:t>
            </a:r>
          </a:p>
          <a:p>
            <a:pPr algn="r" rtl="1" eaLnBrk="1" hangingPunct="1">
              <a:spcBef>
                <a:spcPct val="0"/>
              </a:spcBef>
              <a:buFontTx/>
              <a:buNone/>
            </a:pPr>
            <a:r>
              <a:rPr lang="ar-SA" altLang="ar-SA" sz="2000" dirty="0">
                <a:latin typeface="Sakkal Majalla" panose="02000000000000000000" pitchFamily="2" charset="-78"/>
                <a:cs typeface="Sakkal Majalla" panose="02000000000000000000" pitchFamily="2" charset="-78"/>
              </a:rPr>
              <a:t>المحاور والأهداف</a:t>
            </a:r>
            <a:endParaRPr lang="en-US" altLang="ar-SA" sz="2000" dirty="0">
              <a:latin typeface="Sakkal Majalla" panose="02000000000000000000" pitchFamily="2" charset="-78"/>
              <a:cs typeface="Sakkal Majalla" panose="02000000000000000000" pitchFamily="2" charset="-78"/>
            </a:endParaRPr>
          </a:p>
          <a:p>
            <a:pPr algn="r" rtl="1" eaLnBrk="1" hangingPunct="1">
              <a:spcBef>
                <a:spcPct val="0"/>
              </a:spcBef>
              <a:buFontTx/>
              <a:buNone/>
            </a:pPr>
            <a:r>
              <a:rPr lang="ar-SA" altLang="ar-SA" sz="2000" dirty="0">
                <a:latin typeface="Sakkal Majalla" panose="02000000000000000000" pitchFamily="2" charset="-78"/>
                <a:cs typeface="Sakkal Majalla" panose="02000000000000000000" pitchFamily="2" charset="-78"/>
              </a:rPr>
              <a:t>قيم الغرفة</a:t>
            </a:r>
            <a:endParaRPr lang="en-US" altLang="ar-SA" sz="2000" dirty="0">
              <a:latin typeface="Sakkal Majalla" panose="02000000000000000000" pitchFamily="2" charset="-78"/>
              <a:cs typeface="Sakkal Majalla" panose="02000000000000000000" pitchFamily="2" charset="-78"/>
            </a:endParaRPr>
          </a:p>
          <a:p>
            <a:pPr algn="r" rtl="1" eaLnBrk="1" hangingPunct="1">
              <a:spcBef>
                <a:spcPct val="0"/>
              </a:spcBef>
              <a:buFontTx/>
              <a:buNone/>
            </a:pPr>
            <a:r>
              <a:rPr lang="ar-SA" altLang="ar-SA" sz="2000" dirty="0">
                <a:latin typeface="Sakkal Majalla" panose="02000000000000000000" pitchFamily="2" charset="-78"/>
                <a:cs typeface="Sakkal Majalla" panose="02000000000000000000" pitchFamily="2" charset="-78"/>
              </a:rPr>
              <a:t>الترميز الإداري</a:t>
            </a:r>
            <a:endParaRPr lang="en-US" altLang="ar-SA" sz="2000" dirty="0">
              <a:latin typeface="Sakkal Majalla" panose="02000000000000000000" pitchFamily="2" charset="-78"/>
              <a:cs typeface="Sakkal Majalla" panose="02000000000000000000" pitchFamily="2" charset="-78"/>
            </a:endParaRPr>
          </a:p>
          <a:p>
            <a:pPr algn="r" rtl="1" eaLnBrk="1" hangingPunct="1">
              <a:spcBef>
                <a:spcPct val="0"/>
              </a:spcBef>
              <a:buFontTx/>
              <a:buNone/>
            </a:pPr>
            <a:r>
              <a:rPr lang="ar-SA" altLang="ar-SA" sz="2000" dirty="0">
                <a:latin typeface="Sakkal Majalla" panose="02000000000000000000" pitchFamily="2" charset="-78"/>
                <a:cs typeface="Sakkal Majalla" panose="02000000000000000000" pitchFamily="2" charset="-78"/>
              </a:rPr>
              <a:t>الهيكل التنظيمي</a:t>
            </a:r>
            <a:endParaRPr lang="en-US" altLang="ar-SA" sz="2000" dirty="0">
              <a:latin typeface="Sakkal Majalla" panose="02000000000000000000" pitchFamily="2" charset="-78"/>
              <a:cs typeface="Sakkal Majalla" panose="02000000000000000000" pitchFamily="2" charset="-78"/>
            </a:endParaRPr>
          </a:p>
          <a:p>
            <a:pPr algn="r" rtl="1" eaLnBrk="1" hangingPunct="1">
              <a:spcBef>
                <a:spcPct val="0"/>
              </a:spcBef>
              <a:buFontTx/>
              <a:buNone/>
            </a:pPr>
            <a:r>
              <a:rPr lang="ar-SA" altLang="ar-SA" sz="2000" dirty="0">
                <a:latin typeface="Sakkal Majalla" panose="02000000000000000000" pitchFamily="2" charset="-78"/>
                <a:cs typeface="Sakkal Majalla" panose="02000000000000000000" pitchFamily="2" charset="-78"/>
              </a:rPr>
              <a:t>رؤية الموارد البشرية</a:t>
            </a:r>
          </a:p>
          <a:p>
            <a:pPr algn="r" rtl="1" eaLnBrk="1" hangingPunct="1">
              <a:spcBef>
                <a:spcPct val="0"/>
              </a:spcBef>
              <a:buFontTx/>
              <a:buNone/>
            </a:pPr>
            <a:r>
              <a:rPr lang="ar-SA" altLang="ar-SA" sz="2000" dirty="0">
                <a:latin typeface="Sakkal Majalla" panose="02000000000000000000" pitchFamily="2" charset="-78"/>
                <a:cs typeface="Sakkal Majalla" panose="02000000000000000000" pitchFamily="2" charset="-78"/>
              </a:rPr>
              <a:t>تعريف الخدمة الإلكترونية</a:t>
            </a:r>
            <a:endParaRPr lang="en-US" altLang="ar-SA" sz="2000" dirty="0">
              <a:latin typeface="Sakkal Majalla" panose="02000000000000000000" pitchFamily="2" charset="-78"/>
              <a:cs typeface="Sakkal Majalla" panose="02000000000000000000" pitchFamily="2" charset="-78"/>
            </a:endParaRPr>
          </a:p>
          <a:p>
            <a:pPr algn="r" rtl="1" eaLnBrk="1" hangingPunct="1">
              <a:spcBef>
                <a:spcPct val="0"/>
              </a:spcBef>
              <a:buFontTx/>
              <a:buNone/>
            </a:pPr>
            <a:r>
              <a:rPr lang="ar-SA" altLang="ar-SA" sz="2000" dirty="0">
                <a:latin typeface="Sakkal Majalla" panose="02000000000000000000" pitchFamily="2" charset="-78"/>
                <a:cs typeface="Sakkal Majalla" panose="02000000000000000000" pitchFamily="2" charset="-78"/>
              </a:rPr>
              <a:t>نصائح عامة </a:t>
            </a:r>
            <a:endParaRPr lang="en-US" altLang="ar-SA" sz="2000" dirty="0">
              <a:latin typeface="Sakkal Majalla" panose="02000000000000000000" pitchFamily="2" charset="-78"/>
              <a:cs typeface="Sakkal Majalla" panose="02000000000000000000" pitchFamily="2" charset="-78"/>
            </a:endParaRPr>
          </a:p>
          <a:p>
            <a:pPr algn="r" rtl="1" eaLnBrk="1" hangingPunct="1">
              <a:spcBef>
                <a:spcPct val="0"/>
              </a:spcBef>
              <a:buFontTx/>
              <a:buNone/>
            </a:pPr>
            <a:r>
              <a:rPr lang="ar-SA" altLang="ar-SA" sz="2000" dirty="0">
                <a:latin typeface="Sakkal Majalla" panose="02000000000000000000" pitchFamily="2" charset="-78"/>
                <a:cs typeface="Sakkal Majalla" panose="02000000000000000000" pitchFamily="2" charset="-78"/>
              </a:rPr>
              <a:t>هواتف الاتصال</a:t>
            </a:r>
            <a:endParaRPr lang="en-US" altLang="ar-SA" sz="2000" dirty="0">
              <a:latin typeface="Sakkal Majalla" panose="02000000000000000000" pitchFamily="2" charset="-78"/>
              <a:cs typeface="Sakkal Majalla" panose="02000000000000000000" pitchFamily="2" charset="-78"/>
            </a:endParaRPr>
          </a:p>
          <a:p>
            <a:pPr algn="r" rtl="1" eaLnBrk="1" hangingPunct="1">
              <a:spcBef>
                <a:spcPct val="0"/>
              </a:spcBef>
              <a:buFontTx/>
              <a:buNone/>
            </a:pPr>
            <a:r>
              <a:rPr lang="ar-SA" altLang="ar-SA" sz="2000" dirty="0">
                <a:latin typeface="Sakkal Majalla" panose="02000000000000000000" pitchFamily="2" charset="-78"/>
                <a:cs typeface="Sakkal Majalla" panose="02000000000000000000" pitchFamily="2" charset="-78"/>
              </a:rPr>
              <a:t>ساعات العمل وبطاقات العمل التعريفية</a:t>
            </a:r>
          </a:p>
          <a:p>
            <a:pPr algn="r" rtl="1" eaLnBrk="1" hangingPunct="1">
              <a:spcBef>
                <a:spcPct val="0"/>
              </a:spcBef>
              <a:buFontTx/>
              <a:buNone/>
            </a:pPr>
            <a:endParaRPr lang="ar-SA" altLang="ar-SA" sz="2000" dirty="0">
              <a:latin typeface="Sakkal Majalla" panose="02000000000000000000" pitchFamily="2" charset="-78"/>
              <a:cs typeface="Sakkal Majalla" panose="02000000000000000000" pitchFamily="2" charset="-78"/>
            </a:endParaRPr>
          </a:p>
        </p:txBody>
      </p:sp>
      <p:sp>
        <p:nvSpPr>
          <p:cNvPr id="7" name="Rounded Rectangle 6">
            <a:hlinkClick r:id="rId4" action="ppaction://hlinksldjump"/>
            <a:extLst>
              <a:ext uri="{FF2B5EF4-FFF2-40B4-BE49-F238E27FC236}">
                <a16:creationId xmlns:a16="http://schemas.microsoft.com/office/drawing/2014/main" id="{9F3D9744-56B8-4DB9-9363-8E7B44B72248}"/>
              </a:ext>
            </a:extLst>
          </p:cNvPr>
          <p:cNvSpPr/>
          <p:nvPr/>
        </p:nvSpPr>
        <p:spPr>
          <a:xfrm>
            <a:off x="5867400" y="2133600"/>
            <a:ext cx="609600" cy="228600"/>
          </a:xfrm>
          <a:prstGeom prst="roundRect">
            <a:avLst/>
          </a:prstGeom>
          <a:solidFill>
            <a:schemeClr val="tx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ar-SA" sz="1000" dirty="0">
                <a:solidFill>
                  <a:schemeClr val="bg1"/>
                </a:solidFill>
                <a:latin typeface="Hawyia  Chamber" pitchFamily="18" charset="-78"/>
                <a:ea typeface="Hawyia  Chamber" pitchFamily="18" charset="-78"/>
                <a:cs typeface="Hawyia  Chamber" pitchFamily="18" charset="-78"/>
              </a:rPr>
              <a:t>من هنا</a:t>
            </a:r>
            <a:endParaRPr lang="en-US" sz="1000" dirty="0">
              <a:solidFill>
                <a:schemeClr val="bg1"/>
              </a:solidFill>
              <a:latin typeface="Hawyia  Chamber" pitchFamily="18" charset="-78"/>
              <a:ea typeface="Hawyia  Chamber" pitchFamily="18" charset="-78"/>
              <a:cs typeface="Hawyia  Chamber" pitchFamily="18" charset="-78"/>
            </a:endParaRPr>
          </a:p>
        </p:txBody>
      </p:sp>
      <p:sp>
        <p:nvSpPr>
          <p:cNvPr id="8" name="Rounded Rectangle 7">
            <a:hlinkClick r:id="rId5" action="ppaction://hlinksldjump"/>
            <a:extLst>
              <a:ext uri="{FF2B5EF4-FFF2-40B4-BE49-F238E27FC236}">
                <a16:creationId xmlns:a16="http://schemas.microsoft.com/office/drawing/2014/main" id="{E8537B28-27C0-4730-A11C-C397208FDB39}"/>
              </a:ext>
            </a:extLst>
          </p:cNvPr>
          <p:cNvSpPr/>
          <p:nvPr/>
        </p:nvSpPr>
        <p:spPr>
          <a:xfrm>
            <a:off x="5867400" y="2438400"/>
            <a:ext cx="609600" cy="228600"/>
          </a:xfrm>
          <a:prstGeom prst="roundRect">
            <a:avLst/>
          </a:prstGeom>
          <a:solidFill>
            <a:schemeClr val="tx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ar-SA" sz="1000" dirty="0">
                <a:solidFill>
                  <a:schemeClr val="bg1"/>
                </a:solidFill>
                <a:latin typeface="Hawyia  Chamber" pitchFamily="18" charset="-78"/>
                <a:ea typeface="Hawyia  Chamber" pitchFamily="18" charset="-78"/>
                <a:cs typeface="Hawyia  Chamber" pitchFamily="18" charset="-78"/>
              </a:rPr>
              <a:t>من هنا</a:t>
            </a:r>
            <a:endParaRPr lang="en-US" sz="1000" dirty="0">
              <a:solidFill>
                <a:schemeClr val="bg1"/>
              </a:solidFill>
              <a:latin typeface="Hawyia  Chamber" pitchFamily="18" charset="-78"/>
              <a:ea typeface="Hawyia  Chamber" pitchFamily="18" charset="-78"/>
              <a:cs typeface="Hawyia  Chamber" pitchFamily="18" charset="-78"/>
            </a:endParaRPr>
          </a:p>
        </p:txBody>
      </p:sp>
      <p:sp>
        <p:nvSpPr>
          <p:cNvPr id="11" name="Rounded Rectangle 10">
            <a:hlinkClick r:id="rId6" action="ppaction://hlinksldjump"/>
            <a:extLst>
              <a:ext uri="{FF2B5EF4-FFF2-40B4-BE49-F238E27FC236}">
                <a16:creationId xmlns:a16="http://schemas.microsoft.com/office/drawing/2014/main" id="{F3033FA5-9ED1-4B0B-A1FD-E7A6EE6AD798}"/>
              </a:ext>
            </a:extLst>
          </p:cNvPr>
          <p:cNvSpPr/>
          <p:nvPr/>
        </p:nvSpPr>
        <p:spPr>
          <a:xfrm>
            <a:off x="5867400" y="2743200"/>
            <a:ext cx="609600" cy="228600"/>
          </a:xfrm>
          <a:prstGeom prst="roundRect">
            <a:avLst/>
          </a:prstGeom>
          <a:solidFill>
            <a:schemeClr val="tx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ar-SA" sz="1000" dirty="0">
                <a:solidFill>
                  <a:schemeClr val="bg1"/>
                </a:solidFill>
                <a:latin typeface="Hawyia  Chamber" pitchFamily="18" charset="-78"/>
                <a:ea typeface="Hawyia  Chamber" pitchFamily="18" charset="-78"/>
                <a:cs typeface="Hawyia  Chamber" pitchFamily="18" charset="-78"/>
              </a:rPr>
              <a:t>من هنا</a:t>
            </a:r>
            <a:endParaRPr lang="en-US" sz="1000" dirty="0">
              <a:solidFill>
                <a:schemeClr val="bg1"/>
              </a:solidFill>
              <a:latin typeface="Hawyia  Chamber" pitchFamily="18" charset="-78"/>
              <a:ea typeface="Hawyia  Chamber" pitchFamily="18" charset="-78"/>
              <a:cs typeface="Hawyia  Chamber" pitchFamily="18" charset="-78"/>
            </a:endParaRPr>
          </a:p>
        </p:txBody>
      </p:sp>
      <p:sp>
        <p:nvSpPr>
          <p:cNvPr id="13" name="Rounded Rectangle 12">
            <a:hlinkClick r:id="rId7" action="ppaction://hlinksldjump"/>
            <a:extLst>
              <a:ext uri="{FF2B5EF4-FFF2-40B4-BE49-F238E27FC236}">
                <a16:creationId xmlns:a16="http://schemas.microsoft.com/office/drawing/2014/main" id="{C4EB63D8-8419-4F3D-8A8C-3E042F01EF03}"/>
              </a:ext>
            </a:extLst>
          </p:cNvPr>
          <p:cNvSpPr/>
          <p:nvPr/>
        </p:nvSpPr>
        <p:spPr>
          <a:xfrm>
            <a:off x="5867400" y="3048000"/>
            <a:ext cx="609600" cy="228600"/>
          </a:xfrm>
          <a:prstGeom prst="roundRect">
            <a:avLst/>
          </a:prstGeom>
          <a:solidFill>
            <a:schemeClr val="tx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ar-SA" sz="1000" dirty="0">
                <a:solidFill>
                  <a:schemeClr val="bg1"/>
                </a:solidFill>
                <a:latin typeface="Hawyia  Chamber" pitchFamily="18" charset="-78"/>
                <a:ea typeface="Hawyia  Chamber" pitchFamily="18" charset="-78"/>
                <a:cs typeface="Hawyia  Chamber" pitchFamily="18" charset="-78"/>
              </a:rPr>
              <a:t>من هنا</a:t>
            </a:r>
            <a:endParaRPr lang="en-US" sz="1000" dirty="0">
              <a:solidFill>
                <a:schemeClr val="bg1"/>
              </a:solidFill>
              <a:latin typeface="Hawyia  Chamber" pitchFamily="18" charset="-78"/>
              <a:ea typeface="Hawyia  Chamber" pitchFamily="18" charset="-78"/>
              <a:cs typeface="Hawyia  Chamber" pitchFamily="18" charset="-78"/>
            </a:endParaRPr>
          </a:p>
        </p:txBody>
      </p:sp>
      <p:sp>
        <p:nvSpPr>
          <p:cNvPr id="14" name="Rounded Rectangle 13">
            <a:hlinkClick r:id="rId8" action="ppaction://hlinksldjump"/>
            <a:extLst>
              <a:ext uri="{FF2B5EF4-FFF2-40B4-BE49-F238E27FC236}">
                <a16:creationId xmlns:a16="http://schemas.microsoft.com/office/drawing/2014/main" id="{BC38011D-77C1-463B-B18F-005EC595FEB6}"/>
              </a:ext>
            </a:extLst>
          </p:cNvPr>
          <p:cNvSpPr/>
          <p:nvPr/>
        </p:nvSpPr>
        <p:spPr>
          <a:xfrm>
            <a:off x="5867400" y="3352800"/>
            <a:ext cx="609600" cy="228600"/>
          </a:xfrm>
          <a:prstGeom prst="roundRect">
            <a:avLst/>
          </a:prstGeom>
          <a:solidFill>
            <a:schemeClr val="tx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ar-SA" sz="1000" dirty="0">
                <a:solidFill>
                  <a:schemeClr val="bg1"/>
                </a:solidFill>
                <a:latin typeface="Hawyia  Chamber" pitchFamily="18" charset="-78"/>
                <a:ea typeface="Hawyia  Chamber" pitchFamily="18" charset="-78"/>
                <a:cs typeface="Hawyia  Chamber" pitchFamily="18" charset="-78"/>
              </a:rPr>
              <a:t>من هنا</a:t>
            </a:r>
            <a:endParaRPr lang="en-US" sz="1000" dirty="0">
              <a:solidFill>
                <a:schemeClr val="bg1"/>
              </a:solidFill>
              <a:latin typeface="Hawyia  Chamber" pitchFamily="18" charset="-78"/>
              <a:ea typeface="Hawyia  Chamber" pitchFamily="18" charset="-78"/>
              <a:cs typeface="Hawyia  Chamber" pitchFamily="18" charset="-78"/>
            </a:endParaRPr>
          </a:p>
        </p:txBody>
      </p:sp>
      <p:sp>
        <p:nvSpPr>
          <p:cNvPr id="15" name="Rounded Rectangle 14">
            <a:hlinkClick r:id="rId9" action="ppaction://hlinksldjump"/>
            <a:extLst>
              <a:ext uri="{FF2B5EF4-FFF2-40B4-BE49-F238E27FC236}">
                <a16:creationId xmlns:a16="http://schemas.microsoft.com/office/drawing/2014/main" id="{9760E379-E1A6-423F-A03F-948C0883A076}"/>
              </a:ext>
            </a:extLst>
          </p:cNvPr>
          <p:cNvSpPr/>
          <p:nvPr/>
        </p:nvSpPr>
        <p:spPr>
          <a:xfrm>
            <a:off x="5867400" y="3657600"/>
            <a:ext cx="609600" cy="228600"/>
          </a:xfrm>
          <a:prstGeom prst="roundRect">
            <a:avLst/>
          </a:prstGeom>
          <a:solidFill>
            <a:schemeClr val="tx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ar-SA" sz="1000" dirty="0">
                <a:solidFill>
                  <a:schemeClr val="bg1"/>
                </a:solidFill>
                <a:latin typeface="Hawyia  Chamber" pitchFamily="18" charset="-78"/>
                <a:ea typeface="Hawyia  Chamber" pitchFamily="18" charset="-78"/>
                <a:cs typeface="Hawyia  Chamber" pitchFamily="18" charset="-78"/>
              </a:rPr>
              <a:t>من هنا</a:t>
            </a:r>
            <a:endParaRPr lang="en-US" sz="1000" dirty="0">
              <a:solidFill>
                <a:schemeClr val="bg1"/>
              </a:solidFill>
              <a:latin typeface="Hawyia  Chamber" pitchFamily="18" charset="-78"/>
              <a:ea typeface="Hawyia  Chamber" pitchFamily="18" charset="-78"/>
              <a:cs typeface="Hawyia  Chamber" pitchFamily="18" charset="-78"/>
            </a:endParaRPr>
          </a:p>
        </p:txBody>
      </p:sp>
      <p:sp>
        <p:nvSpPr>
          <p:cNvPr id="16" name="Rounded Rectangle 15">
            <a:hlinkClick r:id="rId8" action="ppaction://hlinksldjump"/>
            <a:extLst>
              <a:ext uri="{FF2B5EF4-FFF2-40B4-BE49-F238E27FC236}">
                <a16:creationId xmlns:a16="http://schemas.microsoft.com/office/drawing/2014/main" id="{B7564443-1F30-457C-9ADF-4CE27FBFA7FC}"/>
              </a:ext>
            </a:extLst>
          </p:cNvPr>
          <p:cNvSpPr/>
          <p:nvPr/>
        </p:nvSpPr>
        <p:spPr>
          <a:xfrm>
            <a:off x="5867400" y="3962400"/>
            <a:ext cx="609600" cy="228600"/>
          </a:xfrm>
          <a:prstGeom prst="roundRect">
            <a:avLst/>
          </a:prstGeom>
          <a:solidFill>
            <a:schemeClr val="tx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ar-SA" sz="1000" dirty="0">
                <a:solidFill>
                  <a:schemeClr val="bg1"/>
                </a:solidFill>
                <a:latin typeface="Hawyia  Chamber" pitchFamily="18" charset="-78"/>
                <a:ea typeface="Hawyia  Chamber" pitchFamily="18" charset="-78"/>
                <a:cs typeface="Hawyia  Chamber" pitchFamily="18" charset="-78"/>
              </a:rPr>
              <a:t>من هنا</a:t>
            </a:r>
            <a:endParaRPr lang="en-US" sz="1000" dirty="0">
              <a:solidFill>
                <a:schemeClr val="bg1"/>
              </a:solidFill>
              <a:latin typeface="Hawyia  Chamber" pitchFamily="18" charset="-78"/>
              <a:ea typeface="Hawyia  Chamber" pitchFamily="18" charset="-78"/>
              <a:cs typeface="Hawyia  Chamber" pitchFamily="18" charset="-78"/>
            </a:endParaRPr>
          </a:p>
        </p:txBody>
      </p:sp>
      <p:sp>
        <p:nvSpPr>
          <p:cNvPr id="17" name="Rounded Rectangle 16">
            <a:hlinkClick r:id="rId10" action="ppaction://hlinksldjump"/>
            <a:extLst>
              <a:ext uri="{FF2B5EF4-FFF2-40B4-BE49-F238E27FC236}">
                <a16:creationId xmlns:a16="http://schemas.microsoft.com/office/drawing/2014/main" id="{B54C570F-BE2B-4EC0-8AC2-4A3E5FB321C6}"/>
              </a:ext>
            </a:extLst>
          </p:cNvPr>
          <p:cNvSpPr/>
          <p:nvPr/>
        </p:nvSpPr>
        <p:spPr>
          <a:xfrm>
            <a:off x="5867400" y="4572000"/>
            <a:ext cx="609600" cy="228600"/>
          </a:xfrm>
          <a:prstGeom prst="roundRect">
            <a:avLst/>
          </a:prstGeom>
          <a:solidFill>
            <a:schemeClr val="tx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ar-SA" sz="1000" dirty="0">
                <a:solidFill>
                  <a:schemeClr val="bg1"/>
                </a:solidFill>
                <a:latin typeface="Hawyia  Chamber" pitchFamily="18" charset="-78"/>
                <a:ea typeface="Hawyia  Chamber" pitchFamily="18" charset="-78"/>
                <a:cs typeface="Hawyia  Chamber" pitchFamily="18" charset="-78"/>
              </a:rPr>
              <a:t>من هنا</a:t>
            </a:r>
            <a:endParaRPr lang="en-US" sz="1000" dirty="0">
              <a:solidFill>
                <a:schemeClr val="bg1"/>
              </a:solidFill>
              <a:latin typeface="Hawyia  Chamber" pitchFamily="18" charset="-78"/>
              <a:ea typeface="Hawyia  Chamber" pitchFamily="18" charset="-78"/>
              <a:cs typeface="Hawyia  Chamber" pitchFamily="18" charset="-78"/>
            </a:endParaRPr>
          </a:p>
        </p:txBody>
      </p:sp>
      <p:sp>
        <p:nvSpPr>
          <p:cNvPr id="18" name="Rounded Rectangle 17">
            <a:hlinkClick r:id="rId11" action="ppaction://hlinksldjump"/>
            <a:extLst>
              <a:ext uri="{FF2B5EF4-FFF2-40B4-BE49-F238E27FC236}">
                <a16:creationId xmlns:a16="http://schemas.microsoft.com/office/drawing/2014/main" id="{12CA3236-8BD9-49B0-97BD-AB2D3E89C7D6}"/>
              </a:ext>
            </a:extLst>
          </p:cNvPr>
          <p:cNvSpPr/>
          <p:nvPr/>
        </p:nvSpPr>
        <p:spPr>
          <a:xfrm>
            <a:off x="5867400" y="4887913"/>
            <a:ext cx="609600" cy="228600"/>
          </a:xfrm>
          <a:prstGeom prst="roundRect">
            <a:avLst/>
          </a:prstGeom>
          <a:solidFill>
            <a:schemeClr val="tx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ar-SA" sz="1000" dirty="0">
                <a:solidFill>
                  <a:schemeClr val="bg1"/>
                </a:solidFill>
                <a:latin typeface="Hawyia  Chamber" pitchFamily="18" charset="-78"/>
                <a:ea typeface="Hawyia  Chamber" pitchFamily="18" charset="-78"/>
                <a:cs typeface="Hawyia  Chamber" pitchFamily="18" charset="-78"/>
              </a:rPr>
              <a:t>من هنا</a:t>
            </a:r>
            <a:endParaRPr lang="en-US" sz="1000" dirty="0">
              <a:solidFill>
                <a:schemeClr val="bg1"/>
              </a:solidFill>
              <a:latin typeface="Hawyia  Chamber" pitchFamily="18" charset="-78"/>
              <a:ea typeface="Hawyia  Chamber" pitchFamily="18" charset="-78"/>
              <a:cs typeface="Hawyia  Chamber" pitchFamily="18" charset="-78"/>
            </a:endParaRPr>
          </a:p>
        </p:txBody>
      </p:sp>
      <p:sp>
        <p:nvSpPr>
          <p:cNvPr id="19" name="Title 1">
            <a:extLst>
              <a:ext uri="{FF2B5EF4-FFF2-40B4-BE49-F238E27FC236}">
                <a16:creationId xmlns:a16="http://schemas.microsoft.com/office/drawing/2014/main" id="{9B8B3AD5-F15F-403F-999C-4F9DEA2FC8EF}"/>
              </a:ext>
            </a:extLst>
          </p:cNvPr>
          <p:cNvSpPr txBox="1">
            <a:spLocks/>
          </p:cNvSpPr>
          <p:nvPr/>
        </p:nvSpPr>
        <p:spPr>
          <a:xfrm>
            <a:off x="3276600" y="1295400"/>
            <a:ext cx="2438400" cy="685800"/>
          </a:xfrm>
          <a:prstGeom prst="rect">
            <a:avLst/>
          </a:prstGeom>
        </p:spPr>
        <p:txBody>
          <a:bodyPr anchor="ctr">
            <a:normAutofit/>
          </a:bodyPr>
          <a:lstStyle/>
          <a:p>
            <a:pPr algn="ctr" eaLnBrk="1" fontAlgn="auto" hangingPunct="1">
              <a:spcAft>
                <a:spcPts val="0"/>
              </a:spcAft>
              <a:defRPr/>
            </a:pPr>
            <a:r>
              <a:rPr lang="ar-SA" sz="2500" b="1" u="sng"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فهرسة الدليل</a:t>
            </a:r>
            <a:endParaRPr lang="en-US" sz="2500" b="1" u="sng"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24" name="Rounded Rectangle 23">
            <a:hlinkClick r:id="rId12" action="ppaction://hlinksldjump"/>
            <a:extLst>
              <a:ext uri="{FF2B5EF4-FFF2-40B4-BE49-F238E27FC236}">
                <a16:creationId xmlns:a16="http://schemas.microsoft.com/office/drawing/2014/main" id="{20848BBD-D52B-49E5-B0DC-8DA7BD47A7F5}"/>
              </a:ext>
            </a:extLst>
          </p:cNvPr>
          <p:cNvSpPr/>
          <p:nvPr/>
        </p:nvSpPr>
        <p:spPr>
          <a:xfrm>
            <a:off x="5867400" y="5181600"/>
            <a:ext cx="609600" cy="228600"/>
          </a:xfrm>
          <a:prstGeom prst="roundRect">
            <a:avLst/>
          </a:prstGeom>
          <a:solidFill>
            <a:schemeClr val="tx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ar-SA" sz="1000" dirty="0">
                <a:solidFill>
                  <a:schemeClr val="bg1"/>
                </a:solidFill>
                <a:latin typeface="Hawyia  Chamber" pitchFamily="18" charset="-78"/>
                <a:ea typeface="Hawyia  Chamber" pitchFamily="18" charset="-78"/>
                <a:cs typeface="Hawyia  Chamber" pitchFamily="18" charset="-78"/>
              </a:rPr>
              <a:t>من هنا</a:t>
            </a:r>
            <a:endParaRPr lang="en-US" sz="1000" dirty="0">
              <a:solidFill>
                <a:schemeClr val="bg1"/>
              </a:solidFill>
              <a:latin typeface="Hawyia  Chamber" pitchFamily="18" charset="-78"/>
              <a:ea typeface="Hawyia  Chamber" pitchFamily="18" charset="-78"/>
              <a:cs typeface="Hawyia  Chamber" pitchFamily="18" charset="-78"/>
            </a:endParaRPr>
          </a:p>
        </p:txBody>
      </p:sp>
      <p:sp>
        <p:nvSpPr>
          <p:cNvPr id="26" name="Rounded Rectangle 25">
            <a:hlinkClick r:id="rId13" action="ppaction://hlinksldjump"/>
            <a:extLst>
              <a:ext uri="{FF2B5EF4-FFF2-40B4-BE49-F238E27FC236}">
                <a16:creationId xmlns:a16="http://schemas.microsoft.com/office/drawing/2014/main" id="{6887A631-B860-4348-AFA2-31A3FE9D194D}"/>
              </a:ext>
            </a:extLst>
          </p:cNvPr>
          <p:cNvSpPr/>
          <p:nvPr/>
        </p:nvSpPr>
        <p:spPr>
          <a:xfrm>
            <a:off x="3048000" y="4572000"/>
            <a:ext cx="609600" cy="228600"/>
          </a:xfrm>
          <a:prstGeom prst="roundRect">
            <a:avLst/>
          </a:prstGeom>
          <a:solidFill>
            <a:schemeClr val="tx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ar-SA" sz="1000" dirty="0">
                <a:solidFill>
                  <a:schemeClr val="bg1"/>
                </a:solidFill>
                <a:latin typeface="Hawyia  Chamber" pitchFamily="18" charset="-78"/>
                <a:ea typeface="Hawyia  Chamber" pitchFamily="18" charset="-78"/>
                <a:cs typeface="Hawyia  Chamber" pitchFamily="18" charset="-78"/>
              </a:rPr>
              <a:t>من هنا</a:t>
            </a:r>
            <a:endParaRPr lang="en-US" sz="1000" dirty="0">
              <a:solidFill>
                <a:schemeClr val="bg1"/>
              </a:solidFill>
              <a:latin typeface="Hawyia  Chamber" pitchFamily="18" charset="-78"/>
              <a:ea typeface="Hawyia  Chamber" pitchFamily="18" charset="-78"/>
              <a:cs typeface="Hawyia  Chamber" pitchFamily="18" charset="-78"/>
            </a:endParaRPr>
          </a:p>
        </p:txBody>
      </p:sp>
      <p:sp>
        <p:nvSpPr>
          <p:cNvPr id="5138" name="TextBox 5">
            <a:extLst>
              <a:ext uri="{FF2B5EF4-FFF2-40B4-BE49-F238E27FC236}">
                <a16:creationId xmlns:a16="http://schemas.microsoft.com/office/drawing/2014/main" id="{2B0406A5-A66E-4F60-AC8E-C841D47D0CFB}"/>
              </a:ext>
            </a:extLst>
          </p:cNvPr>
          <p:cNvSpPr txBox="1">
            <a:spLocks noChangeArrowheads="1"/>
          </p:cNvSpPr>
          <p:nvPr/>
        </p:nvSpPr>
        <p:spPr bwMode="auto">
          <a:xfrm>
            <a:off x="3529013" y="2120900"/>
            <a:ext cx="23622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ar-SA" altLang="ar-SA" sz="2000" dirty="0">
                <a:latin typeface="Sakkal Majalla" panose="02000000000000000000" pitchFamily="2" charset="-78"/>
                <a:cs typeface="Sakkal Majalla" panose="02000000000000000000" pitchFamily="2" charset="-78"/>
              </a:rPr>
              <a:t>التأمين الطبي </a:t>
            </a:r>
            <a:endParaRPr lang="en-US" altLang="ar-SA" sz="2000" dirty="0">
              <a:latin typeface="Sakkal Majalla" panose="02000000000000000000" pitchFamily="2" charset="-78"/>
              <a:cs typeface="Sakkal Majalla" panose="02000000000000000000" pitchFamily="2" charset="-78"/>
            </a:endParaRPr>
          </a:p>
          <a:p>
            <a:pPr algn="r" rtl="1" eaLnBrk="1" hangingPunct="1">
              <a:spcBef>
                <a:spcPct val="0"/>
              </a:spcBef>
              <a:buFontTx/>
              <a:buNone/>
            </a:pPr>
            <a:r>
              <a:rPr lang="ar-SA" altLang="ar-SA" sz="1900" dirty="0">
                <a:latin typeface="Sakkal Majalla" panose="02000000000000000000" pitchFamily="2" charset="-78"/>
                <a:cs typeface="Sakkal Majalla" panose="02000000000000000000" pitchFamily="2" charset="-78"/>
              </a:rPr>
              <a:t>الإجازات السنوية </a:t>
            </a:r>
          </a:p>
          <a:p>
            <a:pPr algn="r" rtl="1" eaLnBrk="1" hangingPunct="1">
              <a:spcBef>
                <a:spcPct val="0"/>
              </a:spcBef>
              <a:buFontTx/>
              <a:buNone/>
            </a:pPr>
            <a:r>
              <a:rPr lang="ar-SA" altLang="ar-SA" sz="1900" dirty="0">
                <a:latin typeface="Sakkal Majalla" panose="02000000000000000000" pitchFamily="2" charset="-78"/>
                <a:cs typeface="Sakkal Majalla" panose="02000000000000000000" pitchFamily="2" charset="-78"/>
              </a:rPr>
              <a:t>الإجازات الخاصة و الاعياد</a:t>
            </a:r>
          </a:p>
          <a:p>
            <a:pPr algn="r" rtl="1" eaLnBrk="1" hangingPunct="1">
              <a:spcBef>
                <a:spcPct val="0"/>
              </a:spcBef>
              <a:buFontTx/>
              <a:buNone/>
            </a:pPr>
            <a:r>
              <a:rPr lang="ar-SA" altLang="ar-SA" sz="2000" dirty="0">
                <a:latin typeface="Sakkal Majalla" panose="02000000000000000000" pitchFamily="2" charset="-78"/>
                <a:cs typeface="Sakkal Majalla" panose="02000000000000000000" pitchFamily="2" charset="-78"/>
              </a:rPr>
              <a:t>الصندوق التعاوني</a:t>
            </a:r>
            <a:endParaRPr lang="en-US" altLang="ar-SA" sz="2000" dirty="0">
              <a:latin typeface="Sakkal Majalla" panose="02000000000000000000" pitchFamily="2" charset="-78"/>
              <a:cs typeface="Sakkal Majalla" panose="02000000000000000000" pitchFamily="2" charset="-78"/>
            </a:endParaRPr>
          </a:p>
          <a:p>
            <a:pPr algn="r" rtl="1" eaLnBrk="1" hangingPunct="1">
              <a:spcBef>
                <a:spcPct val="0"/>
              </a:spcBef>
              <a:buFontTx/>
              <a:buNone/>
            </a:pPr>
            <a:r>
              <a:rPr lang="ar-SA" altLang="ar-SA" sz="2000" dirty="0">
                <a:latin typeface="Sakkal Majalla" panose="02000000000000000000" pitchFamily="2" charset="-78"/>
                <a:cs typeface="Sakkal Majalla" panose="02000000000000000000" pitchFamily="2" charset="-78"/>
              </a:rPr>
              <a:t>المناسبات الاجتماعية</a:t>
            </a:r>
            <a:endParaRPr lang="en-US" altLang="ar-SA" sz="2000" dirty="0">
              <a:latin typeface="Sakkal Majalla" panose="02000000000000000000" pitchFamily="2" charset="-78"/>
              <a:cs typeface="Sakkal Majalla" panose="02000000000000000000" pitchFamily="2" charset="-78"/>
            </a:endParaRPr>
          </a:p>
          <a:p>
            <a:pPr algn="r" rtl="1" eaLnBrk="1" hangingPunct="1">
              <a:spcBef>
                <a:spcPct val="0"/>
              </a:spcBef>
              <a:buFontTx/>
              <a:buNone/>
            </a:pPr>
            <a:r>
              <a:rPr lang="ar-SA" altLang="ar-SA" sz="2000" dirty="0">
                <a:latin typeface="Sakkal Majalla" panose="02000000000000000000" pitchFamily="2" charset="-78"/>
                <a:cs typeface="Sakkal Majalla" panose="02000000000000000000" pitchFamily="2" charset="-78"/>
              </a:rPr>
              <a:t>مواصلة التعليم</a:t>
            </a:r>
            <a:endParaRPr lang="en-US" altLang="ar-SA" sz="2000" dirty="0">
              <a:latin typeface="Sakkal Majalla" panose="02000000000000000000" pitchFamily="2" charset="-78"/>
              <a:cs typeface="Sakkal Majalla" panose="02000000000000000000" pitchFamily="2" charset="-78"/>
            </a:endParaRPr>
          </a:p>
          <a:p>
            <a:pPr algn="r" rtl="1" eaLnBrk="1" hangingPunct="1">
              <a:spcBef>
                <a:spcPct val="0"/>
              </a:spcBef>
              <a:buFontTx/>
              <a:buNone/>
            </a:pPr>
            <a:r>
              <a:rPr lang="ar-SA" altLang="ar-SA" sz="2000" dirty="0">
                <a:latin typeface="Sakkal Majalla" panose="02000000000000000000" pitchFamily="2" charset="-78"/>
                <a:cs typeface="Sakkal Majalla" panose="02000000000000000000" pitchFamily="2" charset="-78"/>
              </a:rPr>
              <a:t>التدريب</a:t>
            </a:r>
          </a:p>
          <a:p>
            <a:pPr algn="r" rtl="1" eaLnBrk="1" hangingPunct="1">
              <a:spcBef>
                <a:spcPct val="0"/>
              </a:spcBef>
              <a:buFontTx/>
              <a:buNone/>
            </a:pPr>
            <a:r>
              <a:rPr lang="ar-SA" altLang="ar-SA" sz="2000" dirty="0">
                <a:latin typeface="Sakkal Majalla" panose="02000000000000000000" pitchFamily="2" charset="-78"/>
                <a:cs typeface="Sakkal Majalla" panose="02000000000000000000" pitchFamily="2" charset="-78"/>
              </a:rPr>
              <a:t>طلب خطابات التعريف</a:t>
            </a:r>
          </a:p>
          <a:p>
            <a:pPr algn="r" rtl="1" eaLnBrk="1" hangingPunct="1">
              <a:spcBef>
                <a:spcPct val="0"/>
              </a:spcBef>
              <a:buFontTx/>
              <a:buNone/>
            </a:pPr>
            <a:r>
              <a:rPr lang="ar-SA" altLang="ar-SA" sz="2000" dirty="0">
                <a:latin typeface="Sakkal Majalla" panose="02000000000000000000" pitchFamily="2" charset="-78"/>
                <a:cs typeface="Sakkal Majalla" panose="02000000000000000000" pitchFamily="2" charset="-78"/>
              </a:rPr>
              <a:t>الرواتب و البدلات</a:t>
            </a:r>
            <a:endParaRPr lang="en-US" altLang="ar-SA" sz="2000" dirty="0">
              <a:latin typeface="Sakkal Majalla" panose="02000000000000000000" pitchFamily="2" charset="-78"/>
              <a:cs typeface="Sakkal Majalla" panose="02000000000000000000" pitchFamily="2" charset="-78"/>
            </a:endParaRPr>
          </a:p>
          <a:p>
            <a:pPr algn="r" rtl="1" eaLnBrk="1" hangingPunct="1">
              <a:spcBef>
                <a:spcPct val="0"/>
              </a:spcBef>
              <a:buFontTx/>
              <a:buNone/>
            </a:pPr>
            <a:r>
              <a:rPr lang="ar-SA" altLang="ar-SA" sz="2000" dirty="0">
                <a:latin typeface="Sakkal Majalla" panose="02000000000000000000" pitchFamily="2" charset="-78"/>
                <a:cs typeface="Sakkal Majalla" panose="02000000000000000000" pitchFamily="2" charset="-78"/>
              </a:rPr>
              <a:t>ألية معالجة الدوام </a:t>
            </a:r>
          </a:p>
          <a:p>
            <a:pPr algn="r" rtl="1" eaLnBrk="1" hangingPunct="1">
              <a:spcBef>
                <a:spcPct val="0"/>
              </a:spcBef>
              <a:buFontTx/>
              <a:buNone/>
            </a:pPr>
            <a:r>
              <a:rPr lang="ar-SA" altLang="ar-SA" sz="2000" dirty="0">
                <a:latin typeface="Sakkal Majalla" panose="02000000000000000000" pitchFamily="2" charset="-78"/>
                <a:cs typeface="Sakkal Majalla" panose="02000000000000000000" pitchFamily="2" charset="-78"/>
              </a:rPr>
              <a:t>ألية التقديم على أجازه </a:t>
            </a:r>
          </a:p>
          <a:p>
            <a:pPr algn="r" rtl="1" eaLnBrk="1" hangingPunct="1">
              <a:spcBef>
                <a:spcPct val="0"/>
              </a:spcBef>
              <a:buFontTx/>
              <a:buNone/>
            </a:pPr>
            <a:r>
              <a:rPr lang="ar-SA" altLang="ar-SA" sz="2000" dirty="0">
                <a:latin typeface="Sakkal Majalla" panose="02000000000000000000" pitchFamily="2" charset="-78"/>
                <a:cs typeface="Sakkal Majalla" panose="02000000000000000000" pitchFamily="2" charset="-78"/>
              </a:rPr>
              <a:t>طلب خدمات التأمين </a:t>
            </a:r>
          </a:p>
        </p:txBody>
      </p:sp>
      <p:sp>
        <p:nvSpPr>
          <p:cNvPr id="28" name="Rounded Rectangle 27">
            <a:hlinkClick r:id="rId14" action="ppaction://hlinksldjump"/>
            <a:extLst>
              <a:ext uri="{FF2B5EF4-FFF2-40B4-BE49-F238E27FC236}">
                <a16:creationId xmlns:a16="http://schemas.microsoft.com/office/drawing/2014/main" id="{98730C55-92FF-42D2-A978-A2E097C94BDD}"/>
              </a:ext>
            </a:extLst>
          </p:cNvPr>
          <p:cNvSpPr/>
          <p:nvPr/>
        </p:nvSpPr>
        <p:spPr>
          <a:xfrm>
            <a:off x="3048000" y="2133600"/>
            <a:ext cx="609600" cy="228600"/>
          </a:xfrm>
          <a:prstGeom prst="roundRect">
            <a:avLst/>
          </a:prstGeom>
          <a:solidFill>
            <a:schemeClr val="tx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ar-SA" sz="1000" dirty="0">
                <a:solidFill>
                  <a:schemeClr val="bg1"/>
                </a:solidFill>
                <a:latin typeface="Hawyia  Chamber" pitchFamily="18" charset="-78"/>
                <a:ea typeface="Hawyia  Chamber" pitchFamily="18" charset="-78"/>
                <a:cs typeface="Hawyia  Chamber" pitchFamily="18" charset="-78"/>
              </a:rPr>
              <a:t>من هنا</a:t>
            </a:r>
            <a:endParaRPr lang="en-US" sz="1000" dirty="0">
              <a:solidFill>
                <a:schemeClr val="bg1"/>
              </a:solidFill>
              <a:latin typeface="Hawyia  Chamber" pitchFamily="18" charset="-78"/>
              <a:ea typeface="Hawyia  Chamber" pitchFamily="18" charset="-78"/>
              <a:cs typeface="Hawyia  Chamber" pitchFamily="18" charset="-78"/>
            </a:endParaRPr>
          </a:p>
        </p:txBody>
      </p:sp>
      <p:sp>
        <p:nvSpPr>
          <p:cNvPr id="29" name="Rounded Rectangle 28">
            <a:hlinkClick r:id="rId15" action="ppaction://hlinksldjump"/>
            <a:extLst>
              <a:ext uri="{FF2B5EF4-FFF2-40B4-BE49-F238E27FC236}">
                <a16:creationId xmlns:a16="http://schemas.microsoft.com/office/drawing/2014/main" id="{F17B0CDA-E908-41B5-850D-C82D60E2D9CC}"/>
              </a:ext>
            </a:extLst>
          </p:cNvPr>
          <p:cNvSpPr/>
          <p:nvPr/>
        </p:nvSpPr>
        <p:spPr>
          <a:xfrm>
            <a:off x="3048000" y="2438400"/>
            <a:ext cx="609600" cy="228600"/>
          </a:xfrm>
          <a:prstGeom prst="roundRect">
            <a:avLst/>
          </a:prstGeom>
          <a:solidFill>
            <a:schemeClr val="tx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ar-SA" sz="1000" dirty="0">
                <a:solidFill>
                  <a:schemeClr val="bg1"/>
                </a:solidFill>
                <a:latin typeface="Hawyia  Chamber" pitchFamily="18" charset="-78"/>
                <a:ea typeface="Hawyia  Chamber" pitchFamily="18" charset="-78"/>
                <a:cs typeface="Hawyia  Chamber" pitchFamily="18" charset="-78"/>
              </a:rPr>
              <a:t>من هنا</a:t>
            </a:r>
            <a:endParaRPr lang="en-US" sz="1000" dirty="0">
              <a:solidFill>
                <a:schemeClr val="bg1"/>
              </a:solidFill>
              <a:latin typeface="Hawyia  Chamber" pitchFamily="18" charset="-78"/>
              <a:ea typeface="Hawyia  Chamber" pitchFamily="18" charset="-78"/>
              <a:cs typeface="Hawyia  Chamber" pitchFamily="18" charset="-78"/>
            </a:endParaRPr>
          </a:p>
        </p:txBody>
      </p:sp>
      <p:sp>
        <p:nvSpPr>
          <p:cNvPr id="30" name="Rounded Rectangle 29">
            <a:hlinkClick r:id="rId16" action="ppaction://hlinksldjump"/>
            <a:extLst>
              <a:ext uri="{FF2B5EF4-FFF2-40B4-BE49-F238E27FC236}">
                <a16:creationId xmlns:a16="http://schemas.microsoft.com/office/drawing/2014/main" id="{2441AE93-4030-41E7-A732-5A251F1B0C3D}"/>
              </a:ext>
            </a:extLst>
          </p:cNvPr>
          <p:cNvSpPr/>
          <p:nvPr/>
        </p:nvSpPr>
        <p:spPr>
          <a:xfrm>
            <a:off x="3048000" y="2743200"/>
            <a:ext cx="609600" cy="228600"/>
          </a:xfrm>
          <a:prstGeom prst="roundRect">
            <a:avLst/>
          </a:prstGeom>
          <a:solidFill>
            <a:schemeClr val="tx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ar-SA" sz="1000" dirty="0">
                <a:solidFill>
                  <a:schemeClr val="bg1"/>
                </a:solidFill>
                <a:latin typeface="Hawyia  Chamber" pitchFamily="18" charset="-78"/>
                <a:ea typeface="Hawyia  Chamber" pitchFamily="18" charset="-78"/>
                <a:cs typeface="Hawyia  Chamber" pitchFamily="18" charset="-78"/>
              </a:rPr>
              <a:t>من هنا</a:t>
            </a:r>
            <a:endParaRPr lang="en-US" sz="1000" dirty="0">
              <a:solidFill>
                <a:schemeClr val="bg1"/>
              </a:solidFill>
              <a:latin typeface="Hawyia  Chamber" pitchFamily="18" charset="-78"/>
              <a:ea typeface="Hawyia  Chamber" pitchFamily="18" charset="-78"/>
              <a:cs typeface="Hawyia  Chamber" pitchFamily="18" charset="-78"/>
            </a:endParaRPr>
          </a:p>
        </p:txBody>
      </p:sp>
      <p:sp>
        <p:nvSpPr>
          <p:cNvPr id="32" name="Rounded Rectangle 31">
            <a:hlinkClick r:id="rId17" action="ppaction://hlinksldjump"/>
            <a:extLst>
              <a:ext uri="{FF2B5EF4-FFF2-40B4-BE49-F238E27FC236}">
                <a16:creationId xmlns:a16="http://schemas.microsoft.com/office/drawing/2014/main" id="{54526463-A060-4C1F-924C-9E90C618AD51}"/>
              </a:ext>
            </a:extLst>
          </p:cNvPr>
          <p:cNvSpPr/>
          <p:nvPr/>
        </p:nvSpPr>
        <p:spPr>
          <a:xfrm>
            <a:off x="3048000" y="3048000"/>
            <a:ext cx="609600" cy="228600"/>
          </a:xfrm>
          <a:prstGeom prst="roundRect">
            <a:avLst/>
          </a:prstGeom>
          <a:solidFill>
            <a:schemeClr val="tx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ar-SA" sz="1000" dirty="0">
                <a:solidFill>
                  <a:schemeClr val="bg1"/>
                </a:solidFill>
                <a:latin typeface="Hawyia  Chamber" pitchFamily="18" charset="-78"/>
                <a:ea typeface="Hawyia  Chamber" pitchFamily="18" charset="-78"/>
                <a:cs typeface="Hawyia  Chamber" pitchFamily="18" charset="-78"/>
              </a:rPr>
              <a:t>من هنا</a:t>
            </a:r>
            <a:endParaRPr lang="en-US" sz="1000" dirty="0">
              <a:solidFill>
                <a:schemeClr val="bg1"/>
              </a:solidFill>
              <a:latin typeface="Hawyia  Chamber" pitchFamily="18" charset="-78"/>
              <a:ea typeface="Hawyia  Chamber" pitchFamily="18" charset="-78"/>
              <a:cs typeface="Hawyia  Chamber" pitchFamily="18" charset="-78"/>
            </a:endParaRPr>
          </a:p>
        </p:txBody>
      </p:sp>
      <p:sp>
        <p:nvSpPr>
          <p:cNvPr id="33" name="Rounded Rectangle 32">
            <a:hlinkClick r:id="rId18" action="ppaction://hlinksldjump"/>
            <a:extLst>
              <a:ext uri="{FF2B5EF4-FFF2-40B4-BE49-F238E27FC236}">
                <a16:creationId xmlns:a16="http://schemas.microsoft.com/office/drawing/2014/main" id="{CD9D6703-F83C-4164-8DC3-84E943B4DA63}"/>
              </a:ext>
            </a:extLst>
          </p:cNvPr>
          <p:cNvSpPr/>
          <p:nvPr/>
        </p:nvSpPr>
        <p:spPr>
          <a:xfrm>
            <a:off x="3048000" y="3352800"/>
            <a:ext cx="609600" cy="228600"/>
          </a:xfrm>
          <a:prstGeom prst="roundRect">
            <a:avLst/>
          </a:prstGeom>
          <a:solidFill>
            <a:schemeClr val="tx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ar-SA" sz="1000" dirty="0">
                <a:solidFill>
                  <a:schemeClr val="bg1"/>
                </a:solidFill>
                <a:latin typeface="Hawyia  Chamber" pitchFamily="18" charset="-78"/>
                <a:ea typeface="Hawyia  Chamber" pitchFamily="18" charset="-78"/>
                <a:cs typeface="Hawyia  Chamber" pitchFamily="18" charset="-78"/>
              </a:rPr>
              <a:t>من هنا</a:t>
            </a:r>
            <a:endParaRPr lang="en-US" sz="1000" dirty="0">
              <a:solidFill>
                <a:schemeClr val="bg1"/>
              </a:solidFill>
              <a:latin typeface="Hawyia  Chamber" pitchFamily="18" charset="-78"/>
              <a:ea typeface="Hawyia  Chamber" pitchFamily="18" charset="-78"/>
              <a:cs typeface="Hawyia  Chamber" pitchFamily="18" charset="-78"/>
            </a:endParaRPr>
          </a:p>
        </p:txBody>
      </p:sp>
      <p:sp>
        <p:nvSpPr>
          <p:cNvPr id="34" name="Rounded Rectangle 33">
            <a:hlinkClick r:id="rId19" action="ppaction://hlinksldjump"/>
            <a:extLst>
              <a:ext uri="{FF2B5EF4-FFF2-40B4-BE49-F238E27FC236}">
                <a16:creationId xmlns:a16="http://schemas.microsoft.com/office/drawing/2014/main" id="{A8A1A216-3189-4F6F-B08F-EC719E46F1B2}"/>
              </a:ext>
            </a:extLst>
          </p:cNvPr>
          <p:cNvSpPr/>
          <p:nvPr/>
        </p:nvSpPr>
        <p:spPr>
          <a:xfrm>
            <a:off x="3048000" y="3657600"/>
            <a:ext cx="609600" cy="228600"/>
          </a:xfrm>
          <a:prstGeom prst="roundRect">
            <a:avLst/>
          </a:prstGeom>
          <a:solidFill>
            <a:schemeClr val="tx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ar-SA" sz="1000" dirty="0">
                <a:solidFill>
                  <a:schemeClr val="bg1"/>
                </a:solidFill>
                <a:latin typeface="Hawyia  Chamber" pitchFamily="18" charset="-78"/>
                <a:ea typeface="Hawyia  Chamber" pitchFamily="18" charset="-78"/>
                <a:cs typeface="Hawyia  Chamber" pitchFamily="18" charset="-78"/>
              </a:rPr>
              <a:t>من هنا</a:t>
            </a:r>
            <a:endParaRPr lang="en-US" sz="1000" dirty="0">
              <a:solidFill>
                <a:schemeClr val="bg1"/>
              </a:solidFill>
              <a:latin typeface="Hawyia  Chamber" pitchFamily="18" charset="-78"/>
              <a:ea typeface="Hawyia  Chamber" pitchFamily="18" charset="-78"/>
              <a:cs typeface="Hawyia  Chamber" pitchFamily="18" charset="-78"/>
            </a:endParaRPr>
          </a:p>
        </p:txBody>
      </p:sp>
      <p:sp>
        <p:nvSpPr>
          <p:cNvPr id="35" name="Rounded Rectangle 34">
            <a:hlinkClick r:id="rId20" action="ppaction://hlinksldjump"/>
            <a:extLst>
              <a:ext uri="{FF2B5EF4-FFF2-40B4-BE49-F238E27FC236}">
                <a16:creationId xmlns:a16="http://schemas.microsoft.com/office/drawing/2014/main" id="{36D7776F-E19B-48DE-96A1-5C77ABA64D5C}"/>
              </a:ext>
            </a:extLst>
          </p:cNvPr>
          <p:cNvSpPr/>
          <p:nvPr/>
        </p:nvSpPr>
        <p:spPr>
          <a:xfrm>
            <a:off x="3048000" y="3962400"/>
            <a:ext cx="609600" cy="228600"/>
          </a:xfrm>
          <a:prstGeom prst="roundRect">
            <a:avLst/>
          </a:prstGeom>
          <a:solidFill>
            <a:schemeClr val="tx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ar-SA" sz="1000" dirty="0">
                <a:solidFill>
                  <a:schemeClr val="bg1"/>
                </a:solidFill>
                <a:latin typeface="Hawyia  Chamber" pitchFamily="18" charset="-78"/>
                <a:ea typeface="Hawyia  Chamber" pitchFamily="18" charset="-78"/>
                <a:cs typeface="Hawyia  Chamber" pitchFamily="18" charset="-78"/>
              </a:rPr>
              <a:t>من هنا</a:t>
            </a:r>
            <a:endParaRPr lang="en-US" sz="1000" dirty="0">
              <a:solidFill>
                <a:schemeClr val="bg1"/>
              </a:solidFill>
              <a:latin typeface="Hawyia  Chamber" pitchFamily="18" charset="-78"/>
              <a:ea typeface="Hawyia  Chamber" pitchFamily="18" charset="-78"/>
              <a:cs typeface="Hawyia  Chamber" pitchFamily="18" charset="-78"/>
            </a:endParaRPr>
          </a:p>
        </p:txBody>
      </p:sp>
      <p:sp>
        <p:nvSpPr>
          <p:cNvPr id="36" name="Rounded Rectangle 35">
            <a:hlinkClick r:id="rId21" action="ppaction://hlinksldjump"/>
            <a:extLst>
              <a:ext uri="{FF2B5EF4-FFF2-40B4-BE49-F238E27FC236}">
                <a16:creationId xmlns:a16="http://schemas.microsoft.com/office/drawing/2014/main" id="{7AB68FCD-0F90-44DA-ADDB-4BFB3EE961F0}"/>
              </a:ext>
            </a:extLst>
          </p:cNvPr>
          <p:cNvSpPr/>
          <p:nvPr/>
        </p:nvSpPr>
        <p:spPr>
          <a:xfrm>
            <a:off x="3048000" y="4278313"/>
            <a:ext cx="609600" cy="228600"/>
          </a:xfrm>
          <a:prstGeom prst="roundRect">
            <a:avLst/>
          </a:prstGeom>
          <a:solidFill>
            <a:schemeClr val="tx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ar-SA" sz="1000" dirty="0">
                <a:solidFill>
                  <a:schemeClr val="bg1"/>
                </a:solidFill>
                <a:latin typeface="Hawyia  Chamber" pitchFamily="18" charset="-78"/>
                <a:ea typeface="Hawyia  Chamber" pitchFamily="18" charset="-78"/>
                <a:cs typeface="Hawyia  Chamber" pitchFamily="18" charset="-78"/>
              </a:rPr>
              <a:t>من هنا</a:t>
            </a:r>
            <a:endParaRPr lang="en-US" sz="1000" dirty="0">
              <a:solidFill>
                <a:schemeClr val="bg1"/>
              </a:solidFill>
              <a:latin typeface="Hawyia  Chamber" pitchFamily="18" charset="-78"/>
              <a:ea typeface="Hawyia  Chamber" pitchFamily="18" charset="-78"/>
              <a:cs typeface="Hawyia  Chamber" pitchFamily="18" charset="-78"/>
            </a:endParaRPr>
          </a:p>
        </p:txBody>
      </p:sp>
      <p:pic>
        <p:nvPicPr>
          <p:cNvPr id="5148" name="Picture 2" descr="C:\Users\asada\Desktop\Ahmed\دينار\الصور\21.png">
            <a:extLst>
              <a:ext uri="{FF2B5EF4-FFF2-40B4-BE49-F238E27FC236}">
                <a16:creationId xmlns:a16="http://schemas.microsoft.com/office/drawing/2014/main" id="{6F6F72DD-0499-4CD2-AEAC-F52D58D1E61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668" y="1508919"/>
            <a:ext cx="3143250"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ounded Rectangle 36">
            <a:hlinkClick r:id="rId23" action="ppaction://hlinksldjump"/>
            <a:extLst>
              <a:ext uri="{FF2B5EF4-FFF2-40B4-BE49-F238E27FC236}">
                <a16:creationId xmlns:a16="http://schemas.microsoft.com/office/drawing/2014/main" id="{415AC171-779B-49BE-93EA-6DB147EE3605}"/>
              </a:ext>
            </a:extLst>
          </p:cNvPr>
          <p:cNvSpPr/>
          <p:nvPr/>
        </p:nvSpPr>
        <p:spPr>
          <a:xfrm>
            <a:off x="5867400" y="4267200"/>
            <a:ext cx="609600" cy="228600"/>
          </a:xfrm>
          <a:prstGeom prst="roundRect">
            <a:avLst/>
          </a:prstGeom>
          <a:solidFill>
            <a:schemeClr val="tx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ar-SA" sz="1000" dirty="0">
                <a:solidFill>
                  <a:schemeClr val="bg1"/>
                </a:solidFill>
                <a:latin typeface="Hawyia  Chamber" pitchFamily="18" charset="-78"/>
                <a:ea typeface="Hawyia  Chamber" pitchFamily="18" charset="-78"/>
                <a:cs typeface="Hawyia  Chamber" pitchFamily="18" charset="-78"/>
              </a:rPr>
              <a:t>من هنا</a:t>
            </a:r>
            <a:endParaRPr lang="en-US" sz="1000" dirty="0">
              <a:solidFill>
                <a:schemeClr val="bg1"/>
              </a:solidFill>
              <a:latin typeface="Hawyia  Chamber" pitchFamily="18" charset="-78"/>
              <a:ea typeface="Hawyia  Chamber" pitchFamily="18" charset="-78"/>
              <a:cs typeface="Hawyia  Chamber" pitchFamily="18" charset="-78"/>
            </a:endParaRPr>
          </a:p>
        </p:txBody>
      </p:sp>
      <p:sp>
        <p:nvSpPr>
          <p:cNvPr id="38" name="Rounded Rectangle 37">
            <a:hlinkClick r:id="rId24" action="ppaction://hlinksldjump"/>
            <a:extLst>
              <a:ext uri="{FF2B5EF4-FFF2-40B4-BE49-F238E27FC236}">
                <a16:creationId xmlns:a16="http://schemas.microsoft.com/office/drawing/2014/main" id="{2DCB42CA-206B-41C6-AD7F-04AAF28459B4}"/>
              </a:ext>
            </a:extLst>
          </p:cNvPr>
          <p:cNvSpPr/>
          <p:nvPr/>
        </p:nvSpPr>
        <p:spPr>
          <a:xfrm>
            <a:off x="3055938" y="4887913"/>
            <a:ext cx="609600" cy="228600"/>
          </a:xfrm>
          <a:prstGeom prst="roundRect">
            <a:avLst/>
          </a:prstGeom>
          <a:solidFill>
            <a:schemeClr val="tx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ar-SA" sz="1000" dirty="0">
                <a:solidFill>
                  <a:schemeClr val="bg1"/>
                </a:solidFill>
                <a:latin typeface="Hawyia  Chamber" pitchFamily="18" charset="-78"/>
                <a:ea typeface="Hawyia  Chamber" pitchFamily="18" charset="-78"/>
                <a:cs typeface="Hawyia  Chamber" pitchFamily="18" charset="-78"/>
              </a:rPr>
              <a:t>من هنا</a:t>
            </a:r>
            <a:endParaRPr lang="en-US" sz="1000" dirty="0">
              <a:solidFill>
                <a:schemeClr val="bg1"/>
              </a:solidFill>
              <a:latin typeface="Hawyia  Chamber" pitchFamily="18" charset="-78"/>
              <a:ea typeface="Hawyia  Chamber" pitchFamily="18" charset="-78"/>
              <a:cs typeface="Hawyia  Chamber" pitchFamily="18" charset="-78"/>
            </a:endParaRPr>
          </a:p>
        </p:txBody>
      </p:sp>
      <p:sp>
        <p:nvSpPr>
          <p:cNvPr id="39" name="Rounded Rectangle 38">
            <a:hlinkClick r:id="rId25" action="ppaction://hlinksldjump"/>
            <a:extLst>
              <a:ext uri="{FF2B5EF4-FFF2-40B4-BE49-F238E27FC236}">
                <a16:creationId xmlns:a16="http://schemas.microsoft.com/office/drawing/2014/main" id="{FA18C5FE-045C-4C78-BA39-E10120613332}"/>
              </a:ext>
            </a:extLst>
          </p:cNvPr>
          <p:cNvSpPr/>
          <p:nvPr/>
        </p:nvSpPr>
        <p:spPr>
          <a:xfrm>
            <a:off x="3055938" y="5224463"/>
            <a:ext cx="609600" cy="228600"/>
          </a:xfrm>
          <a:prstGeom prst="roundRect">
            <a:avLst/>
          </a:prstGeom>
          <a:solidFill>
            <a:schemeClr val="tx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ar-SA" sz="1000" dirty="0">
                <a:solidFill>
                  <a:schemeClr val="bg1"/>
                </a:solidFill>
                <a:latin typeface="Hawyia  Chamber" pitchFamily="18" charset="-78"/>
                <a:ea typeface="Hawyia  Chamber" pitchFamily="18" charset="-78"/>
                <a:cs typeface="Hawyia  Chamber" pitchFamily="18" charset="-78"/>
              </a:rPr>
              <a:t>من هنا</a:t>
            </a:r>
            <a:endParaRPr lang="en-US" sz="1000" dirty="0">
              <a:solidFill>
                <a:schemeClr val="bg1"/>
              </a:solidFill>
              <a:latin typeface="Hawyia  Chamber" pitchFamily="18" charset="-78"/>
              <a:ea typeface="Hawyia  Chamber" pitchFamily="18" charset="-78"/>
              <a:cs typeface="Hawyia  Chamber" pitchFamily="18" charset="-78"/>
            </a:endParaRPr>
          </a:p>
        </p:txBody>
      </p:sp>
      <p:sp>
        <p:nvSpPr>
          <p:cNvPr id="40" name="Rounded Rectangle 39">
            <a:hlinkClick r:id="rId26" action="ppaction://hlinksldjump"/>
            <a:extLst>
              <a:ext uri="{FF2B5EF4-FFF2-40B4-BE49-F238E27FC236}">
                <a16:creationId xmlns:a16="http://schemas.microsoft.com/office/drawing/2014/main" id="{6A2DF365-FA2A-4738-8EAC-D7EB16615704}"/>
              </a:ext>
            </a:extLst>
          </p:cNvPr>
          <p:cNvSpPr/>
          <p:nvPr/>
        </p:nvSpPr>
        <p:spPr>
          <a:xfrm>
            <a:off x="3055938" y="5524500"/>
            <a:ext cx="601662" cy="228600"/>
          </a:xfrm>
          <a:prstGeom prst="roundRect">
            <a:avLst/>
          </a:prstGeom>
          <a:solidFill>
            <a:schemeClr val="tx2"/>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ar-SA" sz="1000" dirty="0">
                <a:solidFill>
                  <a:schemeClr val="bg1"/>
                </a:solidFill>
                <a:latin typeface="Hawyia  Chamber" pitchFamily="18" charset="-78"/>
                <a:ea typeface="Hawyia  Chamber" pitchFamily="18" charset="-78"/>
                <a:cs typeface="Hawyia  Chamber" pitchFamily="18" charset="-78"/>
              </a:rPr>
              <a:t>من هنا</a:t>
            </a:r>
            <a:endParaRPr lang="en-US" sz="1000" dirty="0">
              <a:solidFill>
                <a:schemeClr val="bg1"/>
              </a:solidFill>
              <a:latin typeface="Hawyia  Chamber" pitchFamily="18" charset="-78"/>
              <a:ea typeface="Hawyia  Chamber" pitchFamily="18" charset="-78"/>
              <a:cs typeface="Hawyia  Chamber" pitchFamily="18" charset="-78"/>
            </a:endParaRPr>
          </a:p>
        </p:txBody>
      </p:sp>
      <p:sp>
        <p:nvSpPr>
          <p:cNvPr id="42" name="Rectangle 41">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7" descr="2">
            <a:extLst>
              <a:ext uri="{FF2B5EF4-FFF2-40B4-BE49-F238E27FC236}">
                <a16:creationId xmlns:a16="http://schemas.microsoft.com/office/drawing/2014/main" id="{040F97D9-F7C8-440D-80A8-001E15E65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6100204B-717D-4A88-8F75-AA29382C8584}"/>
              </a:ext>
            </a:extLst>
          </p:cNvPr>
          <p:cNvSpPr txBox="1">
            <a:spLocks/>
          </p:cNvSpPr>
          <p:nvPr/>
        </p:nvSpPr>
        <p:spPr>
          <a:xfrm>
            <a:off x="-60960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4" name="Rounded Rectangle 13">
            <a:hlinkClick r:id="rId4" action="ppaction://hlinksldjump"/>
            <a:extLst>
              <a:ext uri="{FF2B5EF4-FFF2-40B4-BE49-F238E27FC236}">
                <a16:creationId xmlns:a16="http://schemas.microsoft.com/office/drawing/2014/main" id="{1DE84B87-A5B2-41D2-AB9D-F310965AD743}"/>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20" name="Rounded Rectangle 19">
            <a:hlinkClick r:id="rId5" action="ppaction://hlinksldjump"/>
            <a:extLst>
              <a:ext uri="{FF2B5EF4-FFF2-40B4-BE49-F238E27FC236}">
                <a16:creationId xmlns:a16="http://schemas.microsoft.com/office/drawing/2014/main" id="{9BC666DD-C448-4CD4-A9C1-01F0B1AC8DCD}"/>
              </a:ext>
            </a:extLst>
          </p:cNvPr>
          <p:cNvSpPr/>
          <p:nvPr/>
        </p:nvSpPr>
        <p:spPr>
          <a:xfrm>
            <a:off x="65532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graphicFrame>
        <p:nvGraphicFramePr>
          <p:cNvPr id="7" name="Table 6">
            <a:extLst>
              <a:ext uri="{FF2B5EF4-FFF2-40B4-BE49-F238E27FC236}">
                <a16:creationId xmlns:a16="http://schemas.microsoft.com/office/drawing/2014/main" id="{72F75370-9DE5-481A-871C-3389D3339F28}"/>
              </a:ext>
            </a:extLst>
          </p:cNvPr>
          <p:cNvGraphicFramePr>
            <a:graphicFrameLocks noGrp="1"/>
          </p:cNvGraphicFramePr>
          <p:nvPr>
            <p:extLst>
              <p:ext uri="{D42A27DB-BD31-4B8C-83A1-F6EECF244321}">
                <p14:modId xmlns:p14="http://schemas.microsoft.com/office/powerpoint/2010/main" val="3840716"/>
              </p:ext>
            </p:extLst>
          </p:nvPr>
        </p:nvGraphicFramePr>
        <p:xfrm>
          <a:off x="120650" y="1905000"/>
          <a:ext cx="9023349" cy="2682240"/>
        </p:xfrm>
        <a:graphic>
          <a:graphicData uri="http://schemas.openxmlformats.org/drawingml/2006/table">
            <a:tbl>
              <a:tblPr firstRow="1" bandRow="1">
                <a:tableStyleId>{5C22544A-7EE6-4342-B048-85BDC9FD1C3A}</a:tableStyleId>
              </a:tblPr>
              <a:tblGrid>
                <a:gridCol w="2246194">
                  <a:extLst>
                    <a:ext uri="{9D8B030D-6E8A-4147-A177-3AD203B41FA5}">
                      <a16:colId xmlns:a16="http://schemas.microsoft.com/office/drawing/2014/main" val="20000"/>
                    </a:ext>
                  </a:extLst>
                </a:gridCol>
                <a:gridCol w="1159249">
                  <a:extLst>
                    <a:ext uri="{9D8B030D-6E8A-4147-A177-3AD203B41FA5}">
                      <a16:colId xmlns:a16="http://schemas.microsoft.com/office/drawing/2014/main" val="20001"/>
                    </a:ext>
                  </a:extLst>
                </a:gridCol>
                <a:gridCol w="2482043">
                  <a:extLst>
                    <a:ext uri="{9D8B030D-6E8A-4147-A177-3AD203B41FA5}">
                      <a16:colId xmlns:a16="http://schemas.microsoft.com/office/drawing/2014/main" val="20002"/>
                    </a:ext>
                  </a:extLst>
                </a:gridCol>
                <a:gridCol w="3135863">
                  <a:extLst>
                    <a:ext uri="{9D8B030D-6E8A-4147-A177-3AD203B41FA5}">
                      <a16:colId xmlns:a16="http://schemas.microsoft.com/office/drawing/2014/main" val="20003"/>
                    </a:ext>
                  </a:extLst>
                </a:gridCol>
              </a:tblGrid>
              <a:tr h="335280">
                <a:tc rowSpan="2">
                  <a:txBody>
                    <a:bodyPr/>
                    <a:lstStyle/>
                    <a:p>
                      <a:pPr algn="ct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6"/>
                        </a:rPr>
                        <a:t>kalyami@Chamber.org.sa</a:t>
                      </a:r>
                      <a:endPar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4" marR="91434" marT="45711" marB="4571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8598187</a:t>
                      </a:r>
                      <a:endPar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خالد</a:t>
                      </a:r>
                      <a:r>
                        <a:rPr lang="ar-SA"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اليامي </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مدير إدارة الإعلام والاتصال المؤسسي</a:t>
                      </a:r>
                    </a:p>
                  </a:txBody>
                  <a:tcPr marL="91434" marR="91434" marT="45711" marB="4571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35280">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Khalid A. Al </a:t>
                      </a:r>
                      <a:r>
                        <a:rPr lang="en-US" sz="12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Yami</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lnSpc>
                          <a:spcPct val="115000"/>
                        </a:lnSpc>
                        <a:spcBef>
                          <a:spcPts val="0"/>
                        </a:spcBef>
                        <a:spcAft>
                          <a:spcPts val="0"/>
                        </a:spcAft>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Media and Corporate Communications Manager </a:t>
                      </a: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p>
                  </a:txBody>
                  <a:tcPr marL="9524" marR="9524" marT="9523" marB="95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35280">
                <a:tc rowSpan="2">
                  <a:txBody>
                    <a:bodyPr/>
                    <a:lstStyle/>
                    <a:p>
                      <a:pPr algn="ct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7"/>
                        </a:rPr>
                        <a:t>mmahmoud@Chamber.org.sa</a:t>
                      </a:r>
                      <a:endPar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p>
                      <a:pPr algn="ctr"/>
                      <a:endPar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4" marR="91434" marT="45711" marB="4571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8598183</a:t>
                      </a:r>
                      <a:endPar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محمد</a:t>
                      </a:r>
                      <a:r>
                        <a:rPr lang="ar-SA"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عبدالعال</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محرر صحفي</a:t>
                      </a:r>
                    </a:p>
                  </a:txBody>
                  <a:tcPr marL="91434" marR="91434" marT="45711" marB="4571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35280">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kern="1200" dirty="0">
                        <a:solidFill>
                          <a:schemeClr val="tx1"/>
                        </a:solidFill>
                        <a:effectLst>
                          <a:outerShdw blurRad="38100" dist="38100" dir="2700000" algn="tl">
                            <a:srgbClr val="000000">
                              <a:alpha val="43137"/>
                            </a:srgbClr>
                          </a:outerShdw>
                        </a:effectLst>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Mohammed </a:t>
                      </a:r>
                      <a:r>
                        <a:rPr lang="en-US" sz="12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Abdullal</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Press Editor</a:t>
                      </a:r>
                    </a:p>
                  </a:txBody>
                  <a:tcPr marL="9524" marR="9524" marT="9523" marB="95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3528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8"/>
                        </a:rPr>
                        <a:t>falhabbad@Chamber.org.sa</a:t>
                      </a:r>
                      <a:endPar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p>
                      <a:pPr algn="ctr"/>
                      <a:endPar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4" marR="91434" marT="45711" marB="4571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8598158</a:t>
                      </a:r>
                      <a:endPar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endPar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فيصل </a:t>
                      </a:r>
                      <a:r>
                        <a:rPr lang="ar-SA" sz="12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الهباد</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مشرف وحدة الإصدار الإلكتروني</a:t>
                      </a:r>
                    </a:p>
                  </a:txBody>
                  <a:tcPr marT="45716" marB="45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35280">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kern="1200" dirty="0">
                        <a:solidFill>
                          <a:schemeClr val="tx1"/>
                        </a:solidFill>
                        <a:effectLst>
                          <a:outerShdw blurRad="38100" dist="38100" dir="2700000" algn="tl">
                            <a:srgbClr val="000000">
                              <a:alpha val="43137"/>
                            </a:srgbClr>
                          </a:outerShdw>
                        </a:effectLst>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Faisal F. Al </a:t>
                      </a:r>
                      <a:r>
                        <a:rPr lang="en-US" sz="12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Habbad</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spcBef>
                          <a:spcPts val="0"/>
                        </a:spcBef>
                        <a:spcAft>
                          <a:spcPts val="0"/>
                        </a:spcAft>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Electronic Publishing Unit's Supervisor</a:t>
                      </a:r>
                    </a:p>
                  </a:txBody>
                  <a:tcPr marL="9525" marR="9525" marT="9524" marB="95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35280">
                <a:tc rowSpan="2">
                  <a:txBody>
                    <a:bodyPr/>
                    <a:lstStyle/>
                    <a:p>
                      <a:pPr algn="ct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9"/>
                        </a:rPr>
                        <a:t>aalhilal@Chamber.org.sa</a:t>
                      </a:r>
                      <a:endPar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p>
                      <a:pPr algn="ctr"/>
                      <a:endPar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4" marR="91434" marT="45711" marB="4571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a:t>
                      </a:r>
                      <a:r>
                        <a:rPr lang="ar-SA"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8170</a:t>
                      </a:r>
                      <a:endPar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عبدالله</a:t>
                      </a:r>
                      <a:r>
                        <a:rPr lang="ar-SA"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 هلال </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سكرتير إدارة الاعلام و</a:t>
                      </a:r>
                      <a:r>
                        <a:rPr lang="ar-SA"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الاتصال المؤسسي</a:t>
                      </a: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p>
                  </a:txBody>
                  <a:tcPr marL="9524" marR="9524" marT="9523" marB="95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35280">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kern="1200" dirty="0">
                        <a:solidFill>
                          <a:schemeClr val="tx1"/>
                        </a:solidFill>
                        <a:effectLst>
                          <a:outerShdw blurRad="38100" dist="38100" dir="2700000" algn="tl">
                            <a:srgbClr val="000000">
                              <a:alpha val="43137"/>
                            </a:srgbClr>
                          </a:outerShdw>
                        </a:effectLst>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Abdullah</a:t>
                      </a:r>
                      <a:r>
                        <a:rPr lang="en-US"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Al Hilal</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spcBef>
                          <a:spcPts val="0"/>
                        </a:spcBef>
                        <a:spcAft>
                          <a:spcPts val="0"/>
                        </a:spcAft>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Secretary</a:t>
                      </a: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Media and Corporate Communications </a:t>
                      </a:r>
                    </a:p>
                  </a:txBody>
                  <a:tcPr marL="9524" marR="9524" marT="9523" marB="95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bl>
          </a:graphicData>
        </a:graphic>
      </p:graphicFrame>
      <p:sp>
        <p:nvSpPr>
          <p:cNvPr id="8" name="Rectangle 7">
            <a:extLst>
              <a:ext uri="{FF2B5EF4-FFF2-40B4-BE49-F238E27FC236}">
                <a16:creationId xmlns:a16="http://schemas.microsoft.com/office/drawing/2014/main" id="{B90A9407-B876-4E94-AFE6-5D9E8CD73D26}"/>
              </a:ext>
            </a:extLst>
          </p:cNvPr>
          <p:cNvSpPr/>
          <p:nvPr/>
        </p:nvSpPr>
        <p:spPr>
          <a:xfrm>
            <a:off x="5334000" y="1524000"/>
            <a:ext cx="2725738" cy="369332"/>
          </a:xfrm>
          <a:prstGeom prst="rect">
            <a:avLst/>
          </a:prstGeom>
        </p:spPr>
        <p:txBody>
          <a:bodyPr wrap="square">
            <a:spAutoFit/>
          </a:bodyPr>
          <a:lstStyle/>
          <a:p>
            <a:pPr algn="just" rtl="1" eaLnBrk="1" fontAlgn="auto" hangingPunct="1">
              <a:spcBef>
                <a:spcPts val="0"/>
              </a:spcBef>
              <a:spcAft>
                <a:spcPts val="0"/>
              </a:spcAft>
              <a:buFont typeface="Wingdings" pitchFamily="2" charset="2"/>
              <a:buChar char="q"/>
              <a:defRPr/>
            </a:pPr>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إدارة الإعلام والاتصال المؤسسي</a:t>
            </a:r>
          </a:p>
        </p:txBody>
      </p:sp>
      <p:graphicFrame>
        <p:nvGraphicFramePr>
          <p:cNvPr id="11" name="Table 10">
            <a:extLst>
              <a:ext uri="{FF2B5EF4-FFF2-40B4-BE49-F238E27FC236}">
                <a16:creationId xmlns:a16="http://schemas.microsoft.com/office/drawing/2014/main" id="{9E36A4C7-C7B3-424E-A60C-3A1D30883266}"/>
              </a:ext>
            </a:extLst>
          </p:cNvPr>
          <p:cNvGraphicFramePr>
            <a:graphicFrameLocks noGrp="1"/>
          </p:cNvGraphicFramePr>
          <p:nvPr>
            <p:extLst>
              <p:ext uri="{D42A27DB-BD31-4B8C-83A1-F6EECF244321}">
                <p14:modId xmlns:p14="http://schemas.microsoft.com/office/powerpoint/2010/main" val="3904956717"/>
              </p:ext>
            </p:extLst>
          </p:nvPr>
        </p:nvGraphicFramePr>
        <p:xfrm>
          <a:off x="304799" y="5127284"/>
          <a:ext cx="8534400" cy="876981"/>
        </p:xfrm>
        <a:graphic>
          <a:graphicData uri="http://schemas.openxmlformats.org/drawingml/2006/table">
            <a:tbl>
              <a:tblPr firstRow="1" bandRow="1">
                <a:tableStyleId>{5C22544A-7EE6-4342-B048-85BDC9FD1C3A}</a:tableStyleId>
              </a:tblPr>
              <a:tblGrid>
                <a:gridCol w="2078169">
                  <a:extLst>
                    <a:ext uri="{9D8B030D-6E8A-4147-A177-3AD203B41FA5}">
                      <a16:colId xmlns:a16="http://schemas.microsoft.com/office/drawing/2014/main" val="20000"/>
                    </a:ext>
                  </a:extLst>
                </a:gridCol>
                <a:gridCol w="1104355">
                  <a:extLst>
                    <a:ext uri="{9D8B030D-6E8A-4147-A177-3AD203B41FA5}">
                      <a16:colId xmlns:a16="http://schemas.microsoft.com/office/drawing/2014/main" val="20001"/>
                    </a:ext>
                  </a:extLst>
                </a:gridCol>
                <a:gridCol w="2439291">
                  <a:extLst>
                    <a:ext uri="{9D8B030D-6E8A-4147-A177-3AD203B41FA5}">
                      <a16:colId xmlns:a16="http://schemas.microsoft.com/office/drawing/2014/main" val="20002"/>
                    </a:ext>
                  </a:extLst>
                </a:gridCol>
                <a:gridCol w="2912585">
                  <a:extLst>
                    <a:ext uri="{9D8B030D-6E8A-4147-A177-3AD203B41FA5}">
                      <a16:colId xmlns:a16="http://schemas.microsoft.com/office/drawing/2014/main" val="20003"/>
                    </a:ext>
                  </a:extLst>
                </a:gridCol>
              </a:tblGrid>
              <a:tr h="451779">
                <a:tc rowSpan="2">
                  <a:txBody>
                    <a:bodyPr/>
                    <a:lstStyle/>
                    <a:p>
                      <a:pPr algn="ctr" rtl="0"/>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10"/>
                        </a:rPr>
                        <a:t>wbadawi@chamber.org.sa</a:t>
                      </a: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p>
                  </a:txBody>
                  <a:tcPr marT="45744" marB="457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a:t>
                      </a:r>
                      <a:r>
                        <a:rPr lang="ar-SA"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8598184</a:t>
                      </a:r>
                      <a:endParaRPr lang="ar-SA" sz="1200" b="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ar-SA" sz="1200" b="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وائل بدوى</a:t>
                      </a:r>
                      <a:endParaRPr lang="en-US" sz="1200" b="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ar-SA" sz="1200" b="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مصمم جرافيكس</a:t>
                      </a:r>
                      <a:r>
                        <a:rPr lang="en-US" sz="1200" b="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endParaRPr lang="ar-SA" sz="1200" b="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T="45744" marB="457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25202">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Wael Badwai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ar-SA" sz="1200" b="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en-US" sz="1200" b="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Graphic designer</a:t>
                      </a:r>
                      <a:endParaRPr lang="ar-SA" sz="1200" b="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T="45744" marB="457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13" name="Rectangle 12">
            <a:extLst>
              <a:ext uri="{FF2B5EF4-FFF2-40B4-BE49-F238E27FC236}">
                <a16:creationId xmlns:a16="http://schemas.microsoft.com/office/drawing/2014/main" id="{343738E4-5006-4428-82ED-B000BDE96B5E}"/>
              </a:ext>
            </a:extLst>
          </p:cNvPr>
          <p:cNvSpPr/>
          <p:nvPr/>
        </p:nvSpPr>
        <p:spPr>
          <a:xfrm>
            <a:off x="21771" y="6505568"/>
            <a:ext cx="9122228"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graphicFrame>
        <p:nvGraphicFramePr>
          <p:cNvPr id="2" name="Table 1">
            <a:extLst>
              <a:ext uri="{FF2B5EF4-FFF2-40B4-BE49-F238E27FC236}">
                <a16:creationId xmlns:a16="http://schemas.microsoft.com/office/drawing/2014/main" id="{8AC175F4-820D-61B8-DBFC-B71906DE36E3}"/>
              </a:ext>
            </a:extLst>
          </p:cNvPr>
          <p:cNvGraphicFramePr>
            <a:graphicFrameLocks noGrp="1"/>
          </p:cNvGraphicFramePr>
          <p:nvPr>
            <p:extLst>
              <p:ext uri="{D42A27DB-BD31-4B8C-83A1-F6EECF244321}">
                <p14:modId xmlns:p14="http://schemas.microsoft.com/office/powerpoint/2010/main" val="3478863179"/>
              </p:ext>
            </p:extLst>
          </p:nvPr>
        </p:nvGraphicFramePr>
        <p:xfrm>
          <a:off x="293913" y="4294211"/>
          <a:ext cx="8621487" cy="876981"/>
        </p:xfrm>
        <a:graphic>
          <a:graphicData uri="http://schemas.openxmlformats.org/drawingml/2006/table">
            <a:tbl>
              <a:tblPr firstRow="1" bandRow="1">
                <a:tableStyleId>{5C22544A-7EE6-4342-B048-85BDC9FD1C3A}</a:tableStyleId>
              </a:tblPr>
              <a:tblGrid>
                <a:gridCol w="2099375">
                  <a:extLst>
                    <a:ext uri="{9D8B030D-6E8A-4147-A177-3AD203B41FA5}">
                      <a16:colId xmlns:a16="http://schemas.microsoft.com/office/drawing/2014/main" val="20000"/>
                    </a:ext>
                  </a:extLst>
                </a:gridCol>
                <a:gridCol w="1115624">
                  <a:extLst>
                    <a:ext uri="{9D8B030D-6E8A-4147-A177-3AD203B41FA5}">
                      <a16:colId xmlns:a16="http://schemas.microsoft.com/office/drawing/2014/main" val="20001"/>
                    </a:ext>
                  </a:extLst>
                </a:gridCol>
                <a:gridCol w="2464182">
                  <a:extLst>
                    <a:ext uri="{9D8B030D-6E8A-4147-A177-3AD203B41FA5}">
                      <a16:colId xmlns:a16="http://schemas.microsoft.com/office/drawing/2014/main" val="20002"/>
                    </a:ext>
                  </a:extLst>
                </a:gridCol>
                <a:gridCol w="2942306">
                  <a:extLst>
                    <a:ext uri="{9D8B030D-6E8A-4147-A177-3AD203B41FA5}">
                      <a16:colId xmlns:a16="http://schemas.microsoft.com/office/drawing/2014/main" val="20003"/>
                    </a:ext>
                  </a:extLst>
                </a:gridCol>
              </a:tblGrid>
              <a:tr h="451779">
                <a:tc rowSpan="2">
                  <a:txBody>
                    <a:bodyPr/>
                    <a:lstStyle/>
                    <a:p>
                      <a:pPr algn="ctr" rtl="0"/>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11"/>
                        </a:rPr>
                        <a:t>ahasreem@chamber.org.sa</a:t>
                      </a:r>
                      <a:r>
                        <a:rPr lang="ar-SA"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endPar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T="45744" marB="457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-8598179</a:t>
                      </a:r>
                      <a:r>
                        <a:rPr lang="ar-SA"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a:t>
                      </a:r>
                      <a:endParaRPr lang="ar-SA" sz="1200" b="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200" b="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احمد </a:t>
                      </a:r>
                      <a:r>
                        <a:rPr lang="ar-SA" sz="1200" b="0" u="none"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حصريم</a:t>
                      </a:r>
                      <a:r>
                        <a:rPr lang="ar-SA" sz="1200" b="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endParaRPr lang="en-US" sz="1200" b="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ar-SA" sz="1200" b="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منسق إعلام</a:t>
                      </a:r>
                    </a:p>
                  </a:txBody>
                  <a:tcPr marT="45744" marB="457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25202">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Ahmed Hasreem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200" b="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Media Coordinator </a:t>
                      </a:r>
                      <a:endParaRPr lang="ar-SA" sz="1200" b="0" u="none"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T="45744" marB="457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7" descr="2">
            <a:extLst>
              <a:ext uri="{FF2B5EF4-FFF2-40B4-BE49-F238E27FC236}">
                <a16:creationId xmlns:a16="http://schemas.microsoft.com/office/drawing/2014/main" id="{B3CFC2C6-F844-45AD-A21E-98F61C3FB8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A1B65B2B-C2EB-4C49-91E5-00CC559DFDC5}"/>
              </a:ext>
            </a:extLst>
          </p:cNvPr>
          <p:cNvSpPr txBox="1">
            <a:spLocks/>
          </p:cNvSpPr>
          <p:nvPr/>
        </p:nvSpPr>
        <p:spPr>
          <a:xfrm>
            <a:off x="-60960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4" name="Rounded Rectangle 13">
            <a:hlinkClick r:id="rId4" action="ppaction://hlinksldjump"/>
            <a:extLst>
              <a:ext uri="{FF2B5EF4-FFF2-40B4-BE49-F238E27FC236}">
                <a16:creationId xmlns:a16="http://schemas.microsoft.com/office/drawing/2014/main" id="{4C657D7C-E102-463B-831E-5144DE584A66}"/>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20" name="Rounded Rectangle 19">
            <a:hlinkClick r:id="rId5" action="ppaction://hlinksldjump"/>
            <a:extLst>
              <a:ext uri="{FF2B5EF4-FFF2-40B4-BE49-F238E27FC236}">
                <a16:creationId xmlns:a16="http://schemas.microsoft.com/office/drawing/2014/main" id="{39D943BF-FA9A-4DB7-83B5-14FE5423AB50}"/>
              </a:ext>
            </a:extLst>
          </p:cNvPr>
          <p:cNvSpPr/>
          <p:nvPr/>
        </p:nvSpPr>
        <p:spPr>
          <a:xfrm>
            <a:off x="65532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graphicFrame>
        <p:nvGraphicFramePr>
          <p:cNvPr id="11" name="Table 10">
            <a:extLst>
              <a:ext uri="{FF2B5EF4-FFF2-40B4-BE49-F238E27FC236}">
                <a16:creationId xmlns:a16="http://schemas.microsoft.com/office/drawing/2014/main" id="{84DC81E5-7CE7-4796-AF78-11211A3767FF}"/>
              </a:ext>
            </a:extLst>
          </p:cNvPr>
          <p:cNvGraphicFramePr>
            <a:graphicFrameLocks noGrp="1"/>
          </p:cNvGraphicFramePr>
          <p:nvPr>
            <p:extLst>
              <p:ext uri="{D42A27DB-BD31-4B8C-83A1-F6EECF244321}">
                <p14:modId xmlns:p14="http://schemas.microsoft.com/office/powerpoint/2010/main" val="2325859373"/>
              </p:ext>
            </p:extLst>
          </p:nvPr>
        </p:nvGraphicFramePr>
        <p:xfrm>
          <a:off x="120650" y="1828800"/>
          <a:ext cx="8794750" cy="4038603"/>
        </p:xfrm>
        <a:graphic>
          <a:graphicData uri="http://schemas.openxmlformats.org/drawingml/2006/table">
            <a:tbl>
              <a:tblPr firstRow="1" bandRow="1">
                <a:tableStyleId>{5C22544A-7EE6-4342-B048-85BDC9FD1C3A}</a:tableStyleId>
              </a:tblPr>
              <a:tblGrid>
                <a:gridCol w="2189289">
                  <a:extLst>
                    <a:ext uri="{9D8B030D-6E8A-4147-A177-3AD203B41FA5}">
                      <a16:colId xmlns:a16="http://schemas.microsoft.com/office/drawing/2014/main" val="20000"/>
                    </a:ext>
                  </a:extLst>
                </a:gridCol>
                <a:gridCol w="998335">
                  <a:extLst>
                    <a:ext uri="{9D8B030D-6E8A-4147-A177-3AD203B41FA5}">
                      <a16:colId xmlns:a16="http://schemas.microsoft.com/office/drawing/2014/main" val="20001"/>
                    </a:ext>
                  </a:extLst>
                </a:gridCol>
                <a:gridCol w="2550707">
                  <a:extLst>
                    <a:ext uri="{9D8B030D-6E8A-4147-A177-3AD203B41FA5}">
                      <a16:colId xmlns:a16="http://schemas.microsoft.com/office/drawing/2014/main" val="20002"/>
                    </a:ext>
                  </a:extLst>
                </a:gridCol>
                <a:gridCol w="3056419">
                  <a:extLst>
                    <a:ext uri="{9D8B030D-6E8A-4147-A177-3AD203B41FA5}">
                      <a16:colId xmlns:a16="http://schemas.microsoft.com/office/drawing/2014/main" val="20003"/>
                    </a:ext>
                  </a:extLst>
                </a:gridCol>
              </a:tblGrid>
              <a:tr h="380679">
                <a:tc rowSpan="2">
                  <a:txBody>
                    <a:bodyPr/>
                    <a:lstStyle/>
                    <a:p>
                      <a:pPr algn="ct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6"/>
                        </a:rPr>
                        <a:t>aljurifani@chamber.org.sa</a:t>
                      </a: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4" marR="91434"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8598166</a:t>
                      </a:r>
                      <a:endPar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ابراهيم</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ar-SA" sz="1400" b="0" kern="1200" baseline="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الجريفاني</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مدير إدارة التسويق و تنمية الموارد</a:t>
                      </a:r>
                    </a:p>
                  </a:txBody>
                  <a:tcPr marL="91434" marR="91434"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06436">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Ebrahim M. Al </a:t>
                      </a:r>
                      <a:r>
                        <a:rPr lang="en-US" sz="14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juraifani</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lnSpc>
                          <a:spcPct val="115000"/>
                        </a:lnSpc>
                        <a:spcBef>
                          <a:spcPts val="0"/>
                        </a:spcBef>
                        <a:spcAft>
                          <a:spcPts val="0"/>
                        </a:spcAft>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Marketing And Resources development Manager</a:t>
                      </a: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21" marB="95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06436">
                <a:tc rowSpan="2">
                  <a:txBody>
                    <a:bodyPr/>
                    <a:lstStyle/>
                    <a:p>
                      <a:pPr algn="ct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7"/>
                        </a:rPr>
                        <a:t>aalzamil@Chamber.org.sa</a:t>
                      </a: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p>
                      <a:pPr algn="ct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4" marR="91434"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8598167</a:t>
                      </a:r>
                      <a:endPar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عبدالله</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الزامل</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سكرتير إدارة التسويق وتنمية الموارد</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21" marB="95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06436">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Abdullah</a:t>
                      </a:r>
                      <a:r>
                        <a:rPr lang="en-US"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Al </a:t>
                      </a:r>
                      <a:r>
                        <a:rPr lang="en-US" sz="1400" b="0" kern="1200" baseline="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Zamil</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lnSpc>
                          <a:spcPct val="115000"/>
                        </a:lnSpc>
                        <a:spcBef>
                          <a:spcPts val="0"/>
                        </a:spcBef>
                        <a:spcAft>
                          <a:spcPts val="0"/>
                        </a:spcAft>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Marketing And Resources development Secretary</a:t>
                      </a:r>
                    </a:p>
                  </a:txBody>
                  <a:tcPr marL="9524" marR="9524" marT="9521" marB="95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06436">
                <a:tc rowSpan="2">
                  <a:txBody>
                    <a:bodyPr/>
                    <a:lstStyle/>
                    <a:p>
                      <a:pPr algn="ct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8"/>
                        </a:rPr>
                        <a:t>majid@chamber.org.sa</a:t>
                      </a: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4" marR="91434"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8598186</a:t>
                      </a:r>
                      <a:endPar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ماجد</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السحيمي </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رئيس قسم تسويق الإعلانات</a:t>
                      </a:r>
                    </a:p>
                  </a:txBody>
                  <a:tcPr marL="91434" marR="91434"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06436">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kern="1200" dirty="0">
                        <a:solidFill>
                          <a:schemeClr val="tx1"/>
                        </a:solidFill>
                        <a:effectLst>
                          <a:outerShdw blurRad="38100" dist="38100" dir="2700000" algn="tl">
                            <a:srgbClr val="000000">
                              <a:alpha val="43137"/>
                            </a:srgbClr>
                          </a:outerShdw>
                        </a:effectLst>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Majid A. Al </a:t>
                      </a:r>
                      <a:r>
                        <a:rPr lang="en-US" sz="14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Suhaimi</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Head of Marketing Advertising Division</a:t>
                      </a:r>
                    </a:p>
                  </a:txBody>
                  <a:tcPr marL="9524" marR="9524" marT="9521" marB="95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06436">
                <a:tc rowSpan="2">
                  <a:txBody>
                    <a:bodyPr/>
                    <a:lstStyle/>
                    <a:p>
                      <a:pPr algn="ct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9"/>
                        </a:rPr>
                        <a:t>mbazee@Chamber.org.sa</a:t>
                      </a: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4" marR="91434"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8598168</a:t>
                      </a:r>
                      <a:endPar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محمد </a:t>
                      </a:r>
                      <a:r>
                        <a:rPr lang="ar-SA" sz="14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البازعي</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رئيس قسم تسويق المناسبات</a:t>
                      </a:r>
                    </a:p>
                  </a:txBody>
                  <a:tcPr marL="91434" marR="91434"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406436">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kern="1200" dirty="0">
                        <a:solidFill>
                          <a:schemeClr val="tx1"/>
                        </a:solidFill>
                        <a:effectLst>
                          <a:outerShdw blurRad="38100" dist="38100" dir="2700000" algn="tl">
                            <a:srgbClr val="000000">
                              <a:alpha val="43137"/>
                            </a:srgbClr>
                          </a:outerShdw>
                        </a:effectLst>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Mohammed A. Al </a:t>
                      </a:r>
                      <a:r>
                        <a:rPr lang="en-US" sz="14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Bazee</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Marketing Events Division Head</a:t>
                      </a:r>
                    </a:p>
                  </a:txBody>
                  <a:tcPr marL="9524" marR="9524" marT="9521" marB="95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06436">
                <a:tc rowSpan="2">
                  <a:txBody>
                    <a:bodyPr/>
                    <a:lstStyle/>
                    <a:p>
                      <a:pPr algn="ct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10"/>
                        </a:rPr>
                        <a:t>kaleyaf@Chamber.org.sa</a:t>
                      </a: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p>
                      <a:pPr algn="ct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4" marR="91434"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8598169</a:t>
                      </a:r>
                      <a:endPar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خالد</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العياف</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ممثل تسويق</a:t>
                      </a:r>
                    </a:p>
                  </a:txBody>
                  <a:tcPr marL="91434" marR="91434" marT="45703" marB="457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406436">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kern="1200" dirty="0">
                        <a:solidFill>
                          <a:schemeClr val="tx1"/>
                        </a:solidFill>
                        <a:effectLst>
                          <a:outerShdw blurRad="38100" dist="38100" dir="2700000" algn="tl">
                            <a:srgbClr val="000000">
                              <a:alpha val="43137"/>
                            </a:srgbClr>
                          </a:outerShdw>
                        </a:effectLst>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Khalid A.</a:t>
                      </a:r>
                      <a:r>
                        <a:rPr lang="en-US"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Al </a:t>
                      </a:r>
                      <a:r>
                        <a:rPr lang="en-US" sz="1400" b="0" kern="1200" baseline="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Eyaf</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Marketing Representative</a:t>
                      </a:r>
                    </a:p>
                  </a:txBody>
                  <a:tcPr marL="9524" marR="9524" marT="9521" marB="95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sp>
        <p:nvSpPr>
          <p:cNvPr id="13" name="Rectangle 12">
            <a:extLst>
              <a:ext uri="{FF2B5EF4-FFF2-40B4-BE49-F238E27FC236}">
                <a16:creationId xmlns:a16="http://schemas.microsoft.com/office/drawing/2014/main" id="{7FD56A73-E64F-401D-BF50-EDA93C4866D6}"/>
              </a:ext>
            </a:extLst>
          </p:cNvPr>
          <p:cNvSpPr/>
          <p:nvPr/>
        </p:nvSpPr>
        <p:spPr>
          <a:xfrm>
            <a:off x="4267201" y="1524000"/>
            <a:ext cx="3886200" cy="369332"/>
          </a:xfrm>
          <a:prstGeom prst="rect">
            <a:avLst/>
          </a:prstGeom>
        </p:spPr>
        <p:txBody>
          <a:bodyPr wrap="square">
            <a:spAutoFit/>
          </a:bodyPr>
          <a:lstStyle/>
          <a:p>
            <a:pPr algn="just" rtl="1" eaLnBrk="1" fontAlgn="auto" hangingPunct="1">
              <a:spcBef>
                <a:spcPts val="0"/>
              </a:spcBef>
              <a:spcAft>
                <a:spcPts val="0"/>
              </a:spcAft>
              <a:buFont typeface="Wingdings" pitchFamily="2" charset="2"/>
              <a:buChar char="q"/>
              <a:defRPr/>
            </a:pPr>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إدارة التسويق وتنمية الموارد</a:t>
            </a:r>
            <a:r>
              <a:rPr lang="en-US"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endPar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5" name="Rectangle 14">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F3CC18B0-0034-42D8-BEED-98BFDD8B9148}"/>
              </a:ext>
            </a:extLst>
          </p:cNvPr>
          <p:cNvSpPr>
            <a:spLocks noGrp="1"/>
          </p:cNvSpPr>
          <p:nvPr>
            <p:ph type="title"/>
          </p:nvPr>
        </p:nvSpPr>
        <p:spPr/>
        <p:txBody>
          <a:bodyPr/>
          <a:lstStyle/>
          <a:p>
            <a:endParaRPr lang="en-US" altLang="en-US"/>
          </a:p>
        </p:txBody>
      </p:sp>
      <p:sp>
        <p:nvSpPr>
          <p:cNvPr id="59395" name="Content Placeholder 2">
            <a:extLst>
              <a:ext uri="{FF2B5EF4-FFF2-40B4-BE49-F238E27FC236}">
                <a16:creationId xmlns:a16="http://schemas.microsoft.com/office/drawing/2014/main" id="{00B91AE7-486A-4A82-9960-51FD1EC4FDB4}"/>
              </a:ext>
            </a:extLst>
          </p:cNvPr>
          <p:cNvSpPr>
            <a:spLocks noGrp="1"/>
          </p:cNvSpPr>
          <p:nvPr>
            <p:ph idx="1"/>
          </p:nvPr>
        </p:nvSpPr>
        <p:spPr/>
        <p:txBody>
          <a:bodyPr/>
          <a:lstStyle/>
          <a:p>
            <a:endParaRPr lang="en-US" altLang="en-US"/>
          </a:p>
        </p:txBody>
      </p:sp>
      <p:pic>
        <p:nvPicPr>
          <p:cNvPr id="59396" name="Picture 17" descr="2">
            <a:extLst>
              <a:ext uri="{FF2B5EF4-FFF2-40B4-BE49-F238E27FC236}">
                <a16:creationId xmlns:a16="http://schemas.microsoft.com/office/drawing/2014/main" id="{0B14475A-6AE1-4C63-9F0D-B8EC8D6BC9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93359116-460E-4B93-957E-F77A3ED9686E}"/>
              </a:ext>
            </a:extLst>
          </p:cNvPr>
          <p:cNvGraphicFramePr>
            <a:graphicFrameLocks noGrp="1"/>
          </p:cNvGraphicFramePr>
          <p:nvPr>
            <p:extLst>
              <p:ext uri="{D42A27DB-BD31-4B8C-83A1-F6EECF244321}">
                <p14:modId xmlns:p14="http://schemas.microsoft.com/office/powerpoint/2010/main" val="3078308322"/>
              </p:ext>
            </p:extLst>
          </p:nvPr>
        </p:nvGraphicFramePr>
        <p:xfrm>
          <a:off x="152400" y="1981200"/>
          <a:ext cx="8762999" cy="2993717"/>
        </p:xfrm>
        <a:graphic>
          <a:graphicData uri="http://schemas.openxmlformats.org/drawingml/2006/table">
            <a:tbl>
              <a:tblPr firstRow="1" bandRow="1">
                <a:tableStyleId>{5C22544A-7EE6-4342-B048-85BDC9FD1C3A}</a:tableStyleId>
              </a:tblPr>
              <a:tblGrid>
                <a:gridCol w="2133834">
                  <a:extLst>
                    <a:ext uri="{9D8B030D-6E8A-4147-A177-3AD203B41FA5}">
                      <a16:colId xmlns:a16="http://schemas.microsoft.com/office/drawing/2014/main" val="20000"/>
                    </a:ext>
                  </a:extLst>
                </a:gridCol>
                <a:gridCol w="1133935">
                  <a:extLst>
                    <a:ext uri="{9D8B030D-6E8A-4147-A177-3AD203B41FA5}">
                      <a16:colId xmlns:a16="http://schemas.microsoft.com/office/drawing/2014/main" val="20001"/>
                    </a:ext>
                  </a:extLst>
                </a:gridCol>
                <a:gridCol w="2427844">
                  <a:extLst>
                    <a:ext uri="{9D8B030D-6E8A-4147-A177-3AD203B41FA5}">
                      <a16:colId xmlns:a16="http://schemas.microsoft.com/office/drawing/2014/main" val="20002"/>
                    </a:ext>
                  </a:extLst>
                </a:gridCol>
                <a:gridCol w="3067386">
                  <a:extLst>
                    <a:ext uri="{9D8B030D-6E8A-4147-A177-3AD203B41FA5}">
                      <a16:colId xmlns:a16="http://schemas.microsoft.com/office/drawing/2014/main" val="20003"/>
                    </a:ext>
                  </a:extLst>
                </a:gridCol>
              </a:tblGrid>
              <a:tr h="548637">
                <a:tc rowSpan="2">
                  <a:txBody>
                    <a:bodyPr/>
                    <a:lstStyle/>
                    <a:p>
                      <a:pPr algn="ct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4"/>
                        </a:rPr>
                        <a:t>miteeb@chamber.org.sa</a:t>
                      </a: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p>
                  </a:txBody>
                  <a:tcPr marT="45580" marB="45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8598191</a:t>
                      </a:r>
                      <a:endPar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b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b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متعب</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العنزي</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مدير مركز المسؤولية</a:t>
                      </a: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الاجتماعية</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T="45580" marB="45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74256">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b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b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Motaib M. Mater</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Social Responsibility Center Manager</a:t>
                      </a:r>
                    </a:p>
                  </a:txBody>
                  <a:tcPr marL="9525" marR="9525" marT="9496" marB="94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63109">
                <a:tc rowSpan="2">
                  <a:txBody>
                    <a:bodyPr/>
                    <a:lstStyle/>
                    <a:p>
                      <a:pPr algn="ct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5"/>
                        </a:rPr>
                        <a:t>Salsayed@Chamber.org.sa</a:t>
                      </a: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p>
                  </a:txBody>
                  <a:tcPr marT="45580" marB="45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8598058</a:t>
                      </a:r>
                      <a:endPar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شريف</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السعيد</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منسق اداري</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T="45580" marB="45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33386">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Sharif</a:t>
                      </a:r>
                      <a:r>
                        <a:rPr lang="en-US"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Al-Saeed</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b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br>
                      <a:b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b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Administrative Coordinator</a:t>
                      </a:r>
                      <a:endPar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p>
                      <a:pPr marL="0" marR="0" algn="ctr" rtl="1">
                        <a:spcBef>
                          <a:spcPts val="0"/>
                        </a:spcBef>
                        <a:spcAft>
                          <a:spcPts val="0"/>
                        </a:spcAft>
                      </a:pP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p>
                      <a:pPr marL="0" marR="0" algn="ctr" rtl="1">
                        <a:spcBef>
                          <a:spcPts val="0"/>
                        </a:spcBef>
                        <a:spcAft>
                          <a:spcPts val="0"/>
                        </a:spcAft>
                      </a:pP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496" marB="949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6" name="Rectangle 5">
            <a:extLst>
              <a:ext uri="{FF2B5EF4-FFF2-40B4-BE49-F238E27FC236}">
                <a16:creationId xmlns:a16="http://schemas.microsoft.com/office/drawing/2014/main" id="{0FCCF84C-699D-443F-AFA4-D30CE958A21B}"/>
              </a:ext>
            </a:extLst>
          </p:cNvPr>
          <p:cNvSpPr/>
          <p:nvPr/>
        </p:nvSpPr>
        <p:spPr>
          <a:xfrm>
            <a:off x="5943600" y="1587500"/>
            <a:ext cx="2286000" cy="369888"/>
          </a:xfrm>
          <a:prstGeom prst="rect">
            <a:avLst/>
          </a:prstGeom>
        </p:spPr>
        <p:txBody>
          <a:bodyPr wrap="square">
            <a:spAutoFit/>
          </a:bodyPr>
          <a:lstStyle/>
          <a:p>
            <a:pPr algn="just" rtl="1" eaLnBrk="1" fontAlgn="auto" hangingPunct="1">
              <a:spcBef>
                <a:spcPts val="0"/>
              </a:spcBef>
              <a:spcAft>
                <a:spcPts val="0"/>
              </a:spcAft>
              <a:buFont typeface="Wingdings" pitchFamily="2" charset="2"/>
              <a:buChar char="q"/>
              <a:defRPr/>
            </a:pPr>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مركز المسؤولية الاجتماعية</a:t>
            </a:r>
          </a:p>
        </p:txBody>
      </p:sp>
      <p:sp>
        <p:nvSpPr>
          <p:cNvPr id="8" name="Rounded Rectangle 7">
            <a:hlinkClick r:id="rId6" action="ppaction://hlinksldjump"/>
            <a:extLst>
              <a:ext uri="{FF2B5EF4-FFF2-40B4-BE49-F238E27FC236}">
                <a16:creationId xmlns:a16="http://schemas.microsoft.com/office/drawing/2014/main" id="{A47EFECE-B9F4-4887-91BA-7F95FA0F7774}"/>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9" name="Rounded Rectangle 8">
            <a:hlinkClick r:id="rId7" action="ppaction://hlinksldjump"/>
            <a:extLst>
              <a:ext uri="{FF2B5EF4-FFF2-40B4-BE49-F238E27FC236}">
                <a16:creationId xmlns:a16="http://schemas.microsoft.com/office/drawing/2014/main" id="{E5997894-E62D-4401-9759-151AD7355B60}"/>
              </a:ext>
            </a:extLst>
          </p:cNvPr>
          <p:cNvSpPr/>
          <p:nvPr/>
        </p:nvSpPr>
        <p:spPr>
          <a:xfrm>
            <a:off x="65532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sp>
        <p:nvSpPr>
          <p:cNvPr id="10" name="Title 1">
            <a:extLst>
              <a:ext uri="{FF2B5EF4-FFF2-40B4-BE49-F238E27FC236}">
                <a16:creationId xmlns:a16="http://schemas.microsoft.com/office/drawing/2014/main" id="{397B265E-A773-487E-BDAB-804901539C07}"/>
              </a:ext>
            </a:extLst>
          </p:cNvPr>
          <p:cNvSpPr txBox="1">
            <a:spLocks/>
          </p:cNvSpPr>
          <p:nvPr/>
        </p:nvSpPr>
        <p:spPr>
          <a:xfrm>
            <a:off x="-60960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2" name="Rectangle 11">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BA57E4D4-822D-4718-A7C3-D4F4B65139E0}"/>
              </a:ext>
            </a:extLst>
          </p:cNvPr>
          <p:cNvSpPr>
            <a:spLocks noGrp="1"/>
          </p:cNvSpPr>
          <p:nvPr>
            <p:ph type="title"/>
          </p:nvPr>
        </p:nvSpPr>
        <p:spPr/>
        <p:txBody>
          <a:bodyPr/>
          <a:lstStyle/>
          <a:p>
            <a:endParaRPr lang="en-US" altLang="en-US"/>
          </a:p>
        </p:txBody>
      </p:sp>
      <p:sp>
        <p:nvSpPr>
          <p:cNvPr id="61443" name="Content Placeholder 2">
            <a:extLst>
              <a:ext uri="{FF2B5EF4-FFF2-40B4-BE49-F238E27FC236}">
                <a16:creationId xmlns:a16="http://schemas.microsoft.com/office/drawing/2014/main" id="{81913FEA-735F-49C7-8CD3-1B57361BA232}"/>
              </a:ext>
            </a:extLst>
          </p:cNvPr>
          <p:cNvSpPr>
            <a:spLocks noGrp="1"/>
          </p:cNvSpPr>
          <p:nvPr>
            <p:ph idx="1"/>
          </p:nvPr>
        </p:nvSpPr>
        <p:spPr/>
        <p:txBody>
          <a:bodyPr/>
          <a:lstStyle/>
          <a:p>
            <a:endParaRPr lang="en-US" altLang="en-US"/>
          </a:p>
        </p:txBody>
      </p:sp>
      <p:pic>
        <p:nvPicPr>
          <p:cNvPr id="61444" name="Picture 17" descr="2">
            <a:extLst>
              <a:ext uri="{FF2B5EF4-FFF2-40B4-BE49-F238E27FC236}">
                <a16:creationId xmlns:a16="http://schemas.microsoft.com/office/drawing/2014/main" id="{A00B6A46-C683-44B3-86F8-C1ED883C6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1" y="-225382"/>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03470BC7-9DC8-4E13-84D9-43BE8407A9C8}"/>
              </a:ext>
            </a:extLst>
          </p:cNvPr>
          <p:cNvGraphicFramePr>
            <a:graphicFrameLocks noGrp="1"/>
          </p:cNvGraphicFramePr>
          <p:nvPr>
            <p:extLst>
              <p:ext uri="{D42A27DB-BD31-4B8C-83A1-F6EECF244321}">
                <p14:modId xmlns:p14="http://schemas.microsoft.com/office/powerpoint/2010/main" val="3855185322"/>
              </p:ext>
            </p:extLst>
          </p:nvPr>
        </p:nvGraphicFramePr>
        <p:xfrm>
          <a:off x="228599" y="2362200"/>
          <a:ext cx="8686801" cy="2111203"/>
        </p:xfrm>
        <a:graphic>
          <a:graphicData uri="http://schemas.openxmlformats.org/drawingml/2006/table">
            <a:tbl>
              <a:tblPr firstRow="1" bandRow="1">
                <a:tableStyleId>{5C22544A-7EE6-4342-B048-85BDC9FD1C3A}</a:tableStyleId>
              </a:tblPr>
              <a:tblGrid>
                <a:gridCol w="2011652">
                  <a:extLst>
                    <a:ext uri="{9D8B030D-6E8A-4147-A177-3AD203B41FA5}">
                      <a16:colId xmlns:a16="http://schemas.microsoft.com/office/drawing/2014/main" val="20000"/>
                    </a:ext>
                  </a:extLst>
                </a:gridCol>
                <a:gridCol w="840075">
                  <a:extLst>
                    <a:ext uri="{9D8B030D-6E8A-4147-A177-3AD203B41FA5}">
                      <a16:colId xmlns:a16="http://schemas.microsoft.com/office/drawing/2014/main" val="20001"/>
                    </a:ext>
                  </a:extLst>
                </a:gridCol>
                <a:gridCol w="998104">
                  <a:extLst>
                    <a:ext uri="{9D8B030D-6E8A-4147-A177-3AD203B41FA5}">
                      <a16:colId xmlns:a16="http://schemas.microsoft.com/office/drawing/2014/main" val="20002"/>
                    </a:ext>
                  </a:extLst>
                </a:gridCol>
                <a:gridCol w="2137018">
                  <a:extLst>
                    <a:ext uri="{9D8B030D-6E8A-4147-A177-3AD203B41FA5}">
                      <a16:colId xmlns:a16="http://schemas.microsoft.com/office/drawing/2014/main" val="20003"/>
                    </a:ext>
                  </a:extLst>
                </a:gridCol>
                <a:gridCol w="2699952">
                  <a:extLst>
                    <a:ext uri="{9D8B030D-6E8A-4147-A177-3AD203B41FA5}">
                      <a16:colId xmlns:a16="http://schemas.microsoft.com/office/drawing/2014/main" val="20004"/>
                    </a:ext>
                  </a:extLst>
                </a:gridCol>
              </a:tblGrid>
              <a:tr h="182900">
                <a:tc rowSpan="2">
                  <a:txBody>
                    <a:bodyPr/>
                    <a:lstStyle/>
                    <a:p>
                      <a:pPr algn="l"/>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4"/>
                        </a:rPr>
                        <a:t>msag85@chamber.org.sa</a:t>
                      </a:r>
                      <a:r>
                        <a:rPr lang="ar-SA"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endPar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T="45730" marB="457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b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br>
                      <a:b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br>
                      <a:endPar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a:t>
                      </a:r>
                      <a:r>
                        <a:rPr lang="ar-SA"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8598080</a:t>
                      </a:r>
                      <a:endPar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محمد</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القويزاني </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مساعد الأمين العام لقطاع</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تطوير الاعمال </a:t>
                      </a:r>
                      <a:endPar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T="45730" marB="457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25183">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000" b="0" kern="1200" dirty="0">
                        <a:solidFill>
                          <a:schemeClr val="tx1"/>
                        </a:solidFill>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Mohammed S. Al-Guwaizani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Secretary General Assistant For Business Development  </a:t>
                      </a:r>
                    </a:p>
                  </a:txBody>
                  <a:tcPr marL="9525" marR="9525" marT="9528" marB="95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29107">
                <a:tc rowSpan="2">
                  <a:txBody>
                    <a:bodyPr/>
                    <a:lstStyle/>
                    <a:p>
                      <a:pPr algn="l"/>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p>
                    <a:p>
                      <a:pPr algn="l"/>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5"/>
                        </a:rPr>
                        <a:t>ataleb@Chamber.org.sa</a:t>
                      </a: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p>
                    <a:p>
                      <a:pPr algn="l"/>
                      <a:endPar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p>
                      <a:pPr algn="l"/>
                      <a:endPar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T="45730" marB="457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a:t>
                      </a:r>
                      <a:r>
                        <a:rPr lang="ar-SA"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8028</a:t>
                      </a:r>
                      <a:endPar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عبدالعزيز</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طالب</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سكرتير مساعد الأمين العام لقطاع تطوير الاعمال</a:t>
                      </a:r>
                    </a:p>
                  </a:txBody>
                  <a:tcPr marT="45730" marB="457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00178">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kern="1200" dirty="0">
                        <a:solidFill>
                          <a:schemeClr val="tx1"/>
                        </a:solidFill>
                        <a:effectLst>
                          <a:outerShdw blurRad="38100" dist="38100" dir="2700000" algn="tl">
                            <a:srgbClr val="000000">
                              <a:alpha val="43137"/>
                            </a:srgbClr>
                          </a:outerShdw>
                        </a:effectLst>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Abdulaziz S. Taleb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Business Development Sector ASG Secretary</a:t>
                      </a:r>
                    </a:p>
                  </a:txBody>
                  <a:tcPr marL="9525" marR="9525" marT="9528" marB="95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6" name="Rectangle 5">
            <a:extLst>
              <a:ext uri="{FF2B5EF4-FFF2-40B4-BE49-F238E27FC236}">
                <a16:creationId xmlns:a16="http://schemas.microsoft.com/office/drawing/2014/main" id="{9C44EA1A-417E-41F8-A1D9-8311F5EA2F6B}"/>
              </a:ext>
            </a:extLst>
          </p:cNvPr>
          <p:cNvSpPr/>
          <p:nvPr/>
        </p:nvSpPr>
        <p:spPr>
          <a:xfrm>
            <a:off x="5867400" y="1576388"/>
            <a:ext cx="2438400" cy="369332"/>
          </a:xfrm>
          <a:prstGeom prst="rect">
            <a:avLst/>
          </a:prstGeom>
        </p:spPr>
        <p:txBody>
          <a:bodyPr wrap="square">
            <a:spAutoFit/>
          </a:bodyPr>
          <a:lstStyle/>
          <a:p>
            <a:pPr lvl="1" algn="just" rtl="1" eaLnBrk="1" fontAlgn="auto" hangingPunct="1">
              <a:spcBef>
                <a:spcPts val="0"/>
              </a:spcBef>
              <a:spcAft>
                <a:spcPts val="0"/>
              </a:spcAft>
              <a:buFont typeface="Wingdings" pitchFamily="2" charset="2"/>
              <a:buChar char="q"/>
              <a:defRPr/>
            </a:pPr>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قطاع تطوير الاعمال</a:t>
            </a:r>
          </a:p>
        </p:txBody>
      </p:sp>
      <p:sp>
        <p:nvSpPr>
          <p:cNvPr id="8" name="Rounded Rectangle 7">
            <a:hlinkClick r:id="rId6" action="ppaction://hlinksldjump"/>
            <a:extLst>
              <a:ext uri="{FF2B5EF4-FFF2-40B4-BE49-F238E27FC236}">
                <a16:creationId xmlns:a16="http://schemas.microsoft.com/office/drawing/2014/main" id="{BA263C72-20A8-404A-BE35-7D12F523E3B3}"/>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9" name="Rounded Rectangle 8">
            <a:hlinkClick r:id="rId7" action="ppaction://hlinksldjump"/>
            <a:extLst>
              <a:ext uri="{FF2B5EF4-FFF2-40B4-BE49-F238E27FC236}">
                <a16:creationId xmlns:a16="http://schemas.microsoft.com/office/drawing/2014/main" id="{F10531CB-1CEE-4AD6-9AC1-901F7EC1D64F}"/>
              </a:ext>
            </a:extLst>
          </p:cNvPr>
          <p:cNvSpPr/>
          <p:nvPr/>
        </p:nvSpPr>
        <p:spPr>
          <a:xfrm>
            <a:off x="65532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sp>
        <p:nvSpPr>
          <p:cNvPr id="10" name="Title 1">
            <a:extLst>
              <a:ext uri="{FF2B5EF4-FFF2-40B4-BE49-F238E27FC236}">
                <a16:creationId xmlns:a16="http://schemas.microsoft.com/office/drawing/2014/main" id="{707D9C1F-1E0B-4DCE-A6CF-D92AB4BB7455}"/>
              </a:ext>
            </a:extLst>
          </p:cNvPr>
          <p:cNvSpPr txBox="1">
            <a:spLocks/>
          </p:cNvSpPr>
          <p:nvPr/>
        </p:nvSpPr>
        <p:spPr>
          <a:xfrm>
            <a:off x="-60960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2" name="Rectangle 11">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7" descr="2">
            <a:extLst>
              <a:ext uri="{FF2B5EF4-FFF2-40B4-BE49-F238E27FC236}">
                <a16:creationId xmlns:a16="http://schemas.microsoft.com/office/drawing/2014/main" id="{A374696A-CCEF-4545-865D-8A3F24C1A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a:hlinkClick r:id="rId4" action="ppaction://hlinksldjump"/>
            <a:extLst>
              <a:ext uri="{FF2B5EF4-FFF2-40B4-BE49-F238E27FC236}">
                <a16:creationId xmlns:a16="http://schemas.microsoft.com/office/drawing/2014/main" id="{890432A8-5F68-43B0-BFF1-7C90855FEC1C}"/>
              </a:ext>
            </a:extLst>
          </p:cNvPr>
          <p:cNvSpPr/>
          <p:nvPr/>
        </p:nvSpPr>
        <p:spPr>
          <a:xfrm>
            <a:off x="7924800" y="6527614"/>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20" name="Rounded Rectangle 19">
            <a:hlinkClick r:id="rId5" action="ppaction://hlinksldjump"/>
            <a:extLst>
              <a:ext uri="{FF2B5EF4-FFF2-40B4-BE49-F238E27FC236}">
                <a16:creationId xmlns:a16="http://schemas.microsoft.com/office/drawing/2014/main" id="{0739028E-8C8C-4296-A8DD-7E9C887D6A8A}"/>
              </a:ext>
            </a:extLst>
          </p:cNvPr>
          <p:cNvSpPr/>
          <p:nvPr/>
        </p:nvSpPr>
        <p:spPr>
          <a:xfrm>
            <a:off x="65532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graphicFrame>
        <p:nvGraphicFramePr>
          <p:cNvPr id="11" name="Table 10">
            <a:extLst>
              <a:ext uri="{FF2B5EF4-FFF2-40B4-BE49-F238E27FC236}">
                <a16:creationId xmlns:a16="http://schemas.microsoft.com/office/drawing/2014/main" id="{94576A22-6F87-4CF0-8CF1-841812B696D6}"/>
              </a:ext>
            </a:extLst>
          </p:cNvPr>
          <p:cNvGraphicFramePr>
            <a:graphicFrameLocks noGrp="1"/>
          </p:cNvGraphicFramePr>
          <p:nvPr>
            <p:extLst>
              <p:ext uri="{D42A27DB-BD31-4B8C-83A1-F6EECF244321}">
                <p14:modId xmlns:p14="http://schemas.microsoft.com/office/powerpoint/2010/main" val="3262780744"/>
              </p:ext>
            </p:extLst>
          </p:nvPr>
        </p:nvGraphicFramePr>
        <p:xfrm>
          <a:off x="609600" y="1981200"/>
          <a:ext cx="8076112" cy="1390189"/>
        </p:xfrm>
        <a:graphic>
          <a:graphicData uri="http://schemas.openxmlformats.org/drawingml/2006/table">
            <a:tbl>
              <a:tblPr firstRow="1" bandRow="1">
                <a:tableStyleId>{5C22544A-7EE6-4342-B048-85BDC9FD1C3A}</a:tableStyleId>
              </a:tblPr>
              <a:tblGrid>
                <a:gridCol w="2070889">
                  <a:extLst>
                    <a:ext uri="{9D8B030D-6E8A-4147-A177-3AD203B41FA5}">
                      <a16:colId xmlns:a16="http://schemas.microsoft.com/office/drawing/2014/main" val="20000"/>
                    </a:ext>
                  </a:extLst>
                </a:gridCol>
                <a:gridCol w="1027209">
                  <a:extLst>
                    <a:ext uri="{9D8B030D-6E8A-4147-A177-3AD203B41FA5}">
                      <a16:colId xmlns:a16="http://schemas.microsoft.com/office/drawing/2014/main" val="20001"/>
                    </a:ext>
                  </a:extLst>
                </a:gridCol>
                <a:gridCol w="2199332">
                  <a:extLst>
                    <a:ext uri="{9D8B030D-6E8A-4147-A177-3AD203B41FA5}">
                      <a16:colId xmlns:a16="http://schemas.microsoft.com/office/drawing/2014/main" val="20002"/>
                    </a:ext>
                  </a:extLst>
                </a:gridCol>
                <a:gridCol w="2778682">
                  <a:extLst>
                    <a:ext uri="{9D8B030D-6E8A-4147-A177-3AD203B41FA5}">
                      <a16:colId xmlns:a16="http://schemas.microsoft.com/office/drawing/2014/main" val="20003"/>
                    </a:ext>
                  </a:extLst>
                </a:gridCol>
              </a:tblGrid>
              <a:tr h="164300">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6"/>
                        </a:rPr>
                        <a:t>malyagout@Chamber.org.sa</a:t>
                      </a: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p>
                      <a:pPr algn="ct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8349500</a:t>
                      </a:r>
                    </a:p>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Ext 111</a:t>
                      </a:r>
                      <a:endPar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موسى الياقوت</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مدير مركز غرفة الشرقية للتدريب</a:t>
                      </a:r>
                    </a:p>
                  </a:txBody>
                  <a:tcPr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75773">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en-US" sz="16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Mousa</a:t>
                      </a: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Al </a:t>
                      </a:r>
                      <a:r>
                        <a:rPr lang="en-US" sz="1600" b="0" kern="1200" baseline="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Yagot</a:t>
                      </a: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Asharqia</a:t>
                      </a: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Chamber Training Center Manager</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46829">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7"/>
                        </a:rPr>
                        <a:t>nqahtani@Chamber.org.sa</a:t>
                      </a: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p>
                      <a:pPr algn="ct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T/8345900</a:t>
                      </a:r>
                      <a:endPar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Ext 124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نايف القحطاني </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منسق</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برامج </a:t>
                      </a: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التدريبية</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32070">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Naif.</a:t>
                      </a: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Al Qahtani</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Training Programs Coordinator</a:t>
                      </a: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graphicFrame>
        <p:nvGraphicFramePr>
          <p:cNvPr id="13" name="Table 12">
            <a:extLst>
              <a:ext uri="{FF2B5EF4-FFF2-40B4-BE49-F238E27FC236}">
                <a16:creationId xmlns:a16="http://schemas.microsoft.com/office/drawing/2014/main" id="{2AAFA0AC-E8DC-41FD-9132-E0D3DD6270F2}"/>
              </a:ext>
            </a:extLst>
          </p:cNvPr>
          <p:cNvGraphicFramePr>
            <a:graphicFrameLocks noGrp="1"/>
          </p:cNvGraphicFramePr>
          <p:nvPr>
            <p:extLst>
              <p:ext uri="{D42A27DB-BD31-4B8C-83A1-F6EECF244321}">
                <p14:modId xmlns:p14="http://schemas.microsoft.com/office/powerpoint/2010/main" val="3351178389"/>
              </p:ext>
            </p:extLst>
          </p:nvPr>
        </p:nvGraphicFramePr>
        <p:xfrm>
          <a:off x="533400" y="3581399"/>
          <a:ext cx="8161190" cy="2244646"/>
        </p:xfrm>
        <a:graphic>
          <a:graphicData uri="http://schemas.openxmlformats.org/drawingml/2006/table">
            <a:tbl>
              <a:tblPr firstRow="1" bandRow="1">
                <a:tableStyleId>{5C22544A-7EE6-4342-B048-85BDC9FD1C3A}</a:tableStyleId>
              </a:tblPr>
              <a:tblGrid>
                <a:gridCol w="2092704">
                  <a:extLst>
                    <a:ext uri="{9D8B030D-6E8A-4147-A177-3AD203B41FA5}">
                      <a16:colId xmlns:a16="http://schemas.microsoft.com/office/drawing/2014/main" val="20000"/>
                    </a:ext>
                  </a:extLst>
                </a:gridCol>
                <a:gridCol w="1038030">
                  <a:extLst>
                    <a:ext uri="{9D8B030D-6E8A-4147-A177-3AD203B41FA5}">
                      <a16:colId xmlns:a16="http://schemas.microsoft.com/office/drawing/2014/main" val="20001"/>
                    </a:ext>
                  </a:extLst>
                </a:gridCol>
                <a:gridCol w="2222501">
                  <a:extLst>
                    <a:ext uri="{9D8B030D-6E8A-4147-A177-3AD203B41FA5}">
                      <a16:colId xmlns:a16="http://schemas.microsoft.com/office/drawing/2014/main" val="20002"/>
                    </a:ext>
                  </a:extLst>
                </a:gridCol>
                <a:gridCol w="2807955">
                  <a:extLst>
                    <a:ext uri="{9D8B030D-6E8A-4147-A177-3AD203B41FA5}">
                      <a16:colId xmlns:a16="http://schemas.microsoft.com/office/drawing/2014/main" val="20003"/>
                    </a:ext>
                  </a:extLst>
                </a:gridCol>
              </a:tblGrid>
              <a:tr h="265125">
                <a:tc rowSpan="2">
                  <a:txBody>
                    <a:bodyPr/>
                    <a:lstStyle/>
                    <a:p>
                      <a:pPr algn="ct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8"/>
                        </a:rPr>
                        <a:t>nbassam@Chamber.org.sa</a:t>
                      </a:r>
                      <a:endPar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T="45699" marB="456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8991609</a:t>
                      </a:r>
                    </a:p>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Exit 8209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نوف</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البسام </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مشرفة وحدة التدريب القسم النسائي</a:t>
                      </a:r>
                    </a:p>
                  </a:txBody>
                  <a:tcPr marT="45699" marB="456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64225">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en-US" sz="16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Nouf</a:t>
                      </a: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Al Bassam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Training Unit Supervisor</a:t>
                      </a:r>
                    </a:p>
                  </a:txBody>
                  <a:tcPr marL="9525" marR="9525" marT="9520" marB="95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23261">
                <a:tc rowSpan="2">
                  <a:txBody>
                    <a:bodyPr/>
                    <a:lstStyle/>
                    <a:p>
                      <a:pPr algn="ct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9"/>
                        </a:rPr>
                        <a:t>salsuhali@Chamber.org.sa</a:t>
                      </a: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p>
                  </a:txBody>
                  <a:tcPr marT="45699" marB="456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T/8345900</a:t>
                      </a:r>
                      <a:b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b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Ext 103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سعد السهلي </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ممثل</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خدمة عملاء </a:t>
                      </a:r>
                      <a:endPar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T="45699" marB="456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7027">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Saad M. Al </a:t>
                      </a:r>
                      <a:r>
                        <a:rPr lang="en-US" sz="16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Suhali</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Customer Service Representative</a:t>
                      </a:r>
                    </a:p>
                  </a:txBody>
                  <a:tcPr marL="9525" marR="9525" marT="9520" marB="95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8901">
                <a:tc rowSpan="2">
                  <a:txBody>
                    <a:bodyPr/>
                    <a:lstStyle/>
                    <a:p>
                      <a:pPr algn="ct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10"/>
                        </a:rPr>
                        <a:t>aalsarhan@Chamber.org.sa</a:t>
                      </a: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p>
                    <a:p>
                      <a:pPr algn="ctr"/>
                      <a:endPar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p>
                      <a:pPr algn="ctr"/>
                      <a:endPar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T="45699" marB="456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T/8345900</a:t>
                      </a:r>
                    </a:p>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Ext 100</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أحمد السرحان </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سكرتير مركز غرفة الشرقية للتدريب</a:t>
                      </a:r>
                    </a:p>
                  </a:txBody>
                  <a:tcPr marT="45699" marB="456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82026">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Ahmed</a:t>
                      </a: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 </a:t>
                      </a:r>
                      <a:r>
                        <a:rPr lang="en-US" sz="1600" b="0" kern="1200" baseline="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Sarhan</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Asharqia</a:t>
                      </a: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Chamber Training Center Secretary</a:t>
                      </a:r>
                    </a:p>
                  </a:txBody>
                  <a:tcPr marL="9525" marR="9525" marT="9520" marB="95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5" name="Rectangle 14">
            <a:extLst>
              <a:ext uri="{FF2B5EF4-FFF2-40B4-BE49-F238E27FC236}">
                <a16:creationId xmlns:a16="http://schemas.microsoft.com/office/drawing/2014/main" id="{09BBBB75-1D53-4ED2-B128-474396F60281}"/>
              </a:ext>
            </a:extLst>
          </p:cNvPr>
          <p:cNvSpPr/>
          <p:nvPr/>
        </p:nvSpPr>
        <p:spPr>
          <a:xfrm>
            <a:off x="4760119" y="1539680"/>
            <a:ext cx="3240882" cy="369332"/>
          </a:xfrm>
          <a:prstGeom prst="rect">
            <a:avLst/>
          </a:prstGeom>
        </p:spPr>
        <p:txBody>
          <a:bodyPr wrap="square">
            <a:spAutoFit/>
          </a:bodyPr>
          <a:lstStyle/>
          <a:p>
            <a:pPr algn="just" rtl="1" eaLnBrk="1" fontAlgn="auto" hangingPunct="1">
              <a:spcBef>
                <a:spcPts val="0"/>
              </a:spcBef>
              <a:spcAft>
                <a:spcPts val="0"/>
              </a:spcAft>
              <a:buFont typeface="Wingdings" pitchFamily="2" charset="2"/>
              <a:buChar char="q"/>
              <a:defRPr/>
            </a:pPr>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مركز غرفة الشرقية للتدريب</a:t>
            </a:r>
          </a:p>
        </p:txBody>
      </p:sp>
      <p:sp>
        <p:nvSpPr>
          <p:cNvPr id="16" name="Title 1">
            <a:extLst>
              <a:ext uri="{FF2B5EF4-FFF2-40B4-BE49-F238E27FC236}">
                <a16:creationId xmlns:a16="http://schemas.microsoft.com/office/drawing/2014/main" id="{1DE26BDC-E16E-410F-81FE-8F3C5D1530C4}"/>
              </a:ext>
            </a:extLst>
          </p:cNvPr>
          <p:cNvSpPr txBox="1">
            <a:spLocks/>
          </p:cNvSpPr>
          <p:nvPr/>
        </p:nvSpPr>
        <p:spPr>
          <a:xfrm>
            <a:off x="-60960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0" name="Rectangle 9">
            <a:extLst>
              <a:ext uri="{FF2B5EF4-FFF2-40B4-BE49-F238E27FC236}">
                <a16:creationId xmlns:a16="http://schemas.microsoft.com/office/drawing/2014/main" id="{343738E4-5006-4428-82ED-B000BDE96B5E}"/>
              </a:ext>
            </a:extLst>
          </p:cNvPr>
          <p:cNvSpPr/>
          <p:nvPr/>
        </p:nvSpPr>
        <p:spPr>
          <a:xfrm>
            <a:off x="21770" y="6505568"/>
            <a:ext cx="78268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7" descr="2">
            <a:extLst>
              <a:ext uri="{FF2B5EF4-FFF2-40B4-BE49-F238E27FC236}">
                <a16:creationId xmlns:a16="http://schemas.microsoft.com/office/drawing/2014/main" id="{AD9FE763-C7D0-41E6-BD28-F51FD44C0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5053A9D8-7591-4FE3-9629-BBECB884F3A7}"/>
              </a:ext>
            </a:extLst>
          </p:cNvPr>
          <p:cNvSpPr txBox="1">
            <a:spLocks/>
          </p:cNvSpPr>
          <p:nvPr/>
        </p:nvSpPr>
        <p:spPr>
          <a:xfrm>
            <a:off x="-60960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4" name="Rounded Rectangle 13">
            <a:hlinkClick r:id="rId4" action="ppaction://hlinksldjump"/>
            <a:extLst>
              <a:ext uri="{FF2B5EF4-FFF2-40B4-BE49-F238E27FC236}">
                <a16:creationId xmlns:a16="http://schemas.microsoft.com/office/drawing/2014/main" id="{054D8712-B758-4FAC-84B6-864B15968078}"/>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20" name="Rounded Rectangle 19">
            <a:hlinkClick r:id="rId5" action="ppaction://hlinksldjump"/>
            <a:extLst>
              <a:ext uri="{FF2B5EF4-FFF2-40B4-BE49-F238E27FC236}">
                <a16:creationId xmlns:a16="http://schemas.microsoft.com/office/drawing/2014/main" id="{AC049026-27A8-47F5-B0DB-8E32D5CE28F5}"/>
              </a:ext>
            </a:extLst>
          </p:cNvPr>
          <p:cNvSpPr/>
          <p:nvPr/>
        </p:nvSpPr>
        <p:spPr>
          <a:xfrm>
            <a:off x="65532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graphicFrame>
        <p:nvGraphicFramePr>
          <p:cNvPr id="7" name="Table 6">
            <a:extLst>
              <a:ext uri="{FF2B5EF4-FFF2-40B4-BE49-F238E27FC236}">
                <a16:creationId xmlns:a16="http://schemas.microsoft.com/office/drawing/2014/main" id="{7513E52B-B049-4B29-9C9B-8422EE79D556}"/>
              </a:ext>
            </a:extLst>
          </p:cNvPr>
          <p:cNvGraphicFramePr>
            <a:graphicFrameLocks noGrp="1"/>
          </p:cNvGraphicFramePr>
          <p:nvPr>
            <p:extLst>
              <p:ext uri="{D42A27DB-BD31-4B8C-83A1-F6EECF244321}">
                <p14:modId xmlns:p14="http://schemas.microsoft.com/office/powerpoint/2010/main" val="1287139892"/>
              </p:ext>
            </p:extLst>
          </p:nvPr>
        </p:nvGraphicFramePr>
        <p:xfrm>
          <a:off x="341859" y="2043106"/>
          <a:ext cx="8662988" cy="3992117"/>
        </p:xfrm>
        <a:graphic>
          <a:graphicData uri="http://schemas.openxmlformats.org/drawingml/2006/table">
            <a:tbl>
              <a:tblPr firstRow="1" bandRow="1">
                <a:tableStyleId>{5C22544A-7EE6-4342-B048-85BDC9FD1C3A}</a:tableStyleId>
              </a:tblPr>
              <a:tblGrid>
                <a:gridCol w="2221377">
                  <a:extLst>
                    <a:ext uri="{9D8B030D-6E8A-4147-A177-3AD203B41FA5}">
                      <a16:colId xmlns:a16="http://schemas.microsoft.com/office/drawing/2014/main" val="20000"/>
                    </a:ext>
                  </a:extLst>
                </a:gridCol>
                <a:gridCol w="1101854">
                  <a:extLst>
                    <a:ext uri="{9D8B030D-6E8A-4147-A177-3AD203B41FA5}">
                      <a16:colId xmlns:a16="http://schemas.microsoft.com/office/drawing/2014/main" val="20001"/>
                    </a:ext>
                  </a:extLst>
                </a:gridCol>
                <a:gridCol w="2025231">
                  <a:extLst>
                    <a:ext uri="{9D8B030D-6E8A-4147-A177-3AD203B41FA5}">
                      <a16:colId xmlns:a16="http://schemas.microsoft.com/office/drawing/2014/main" val="20002"/>
                    </a:ext>
                  </a:extLst>
                </a:gridCol>
                <a:gridCol w="3314526">
                  <a:extLst>
                    <a:ext uri="{9D8B030D-6E8A-4147-A177-3AD203B41FA5}">
                      <a16:colId xmlns:a16="http://schemas.microsoft.com/office/drawing/2014/main" val="20003"/>
                    </a:ext>
                  </a:extLst>
                </a:gridCol>
              </a:tblGrid>
              <a:tr h="246441">
                <a:tc rowSpan="2">
                  <a:txBody>
                    <a:bodyPr/>
                    <a:lstStyle/>
                    <a:p>
                      <a:pPr algn="ct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6"/>
                        </a:rPr>
                        <a:t>fgahtani@Chamber.org.sa</a:t>
                      </a: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7" marR="91437" marT="45698" marB="456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فهد</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القحطاني</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مدير مركز تنمية المنشآت الصغيرة والمتوسطة</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0" marB="95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46441">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Fahad M. Al </a:t>
                      </a:r>
                      <a:r>
                        <a:rPr lang="en-US" sz="14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Gahtani</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Manager, SMEDEC</a:t>
                      </a:r>
                    </a:p>
                  </a:txBody>
                  <a:tcPr marL="9525" marR="9525" marT="9520" marB="95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34750">
                <a:tc rowSpan="2">
                  <a:txBody>
                    <a:bodyPr/>
                    <a:lstStyle/>
                    <a:p>
                      <a:pPr algn="ct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7"/>
                        </a:rPr>
                        <a:t>oghamdi@Chamber.org.sa</a:t>
                      </a: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7" marR="91437" marT="45698" marB="456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عمر الغامدي</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مشرف</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وحدة المعلومات</a:t>
                      </a:r>
                      <a:endPar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1437" marR="91437" marT="45698" marB="456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46441">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Omar M. Alghamdi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Information Unit Supervisor</a:t>
                      </a:r>
                    </a:p>
                  </a:txBody>
                  <a:tcPr marL="9525" marR="9525" marT="9520" marB="95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34750">
                <a:tc rowSpan="2">
                  <a:txBody>
                    <a:bodyPr/>
                    <a:lstStyle/>
                    <a:p>
                      <a:pPr algn="ct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8"/>
                        </a:rPr>
                        <a:t>salsallum@Chamber.org.sa</a:t>
                      </a: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p>
                      <a:pPr algn="ct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7" marR="91437" marT="45698" marB="456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a:t>
                      </a:r>
                      <a:r>
                        <a:rPr lang="ar-SA"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052</a:t>
                      </a:r>
                      <a:endPar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صالح</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السلوم</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مشرف</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وحدة الأعمال الناشئة</a:t>
                      </a:r>
                      <a:endPar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1437" marR="91437" marT="45698" marB="456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46405">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Saleh Y .Al </a:t>
                      </a:r>
                      <a:r>
                        <a:rPr lang="en-US" sz="14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Sullum</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Emerging Business Unit Supervisor</a:t>
                      </a:r>
                    </a:p>
                  </a:txBody>
                  <a:tcPr marL="9525" marR="9525" marT="9520" marB="95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46441">
                <a:tc rowSpan="2">
                  <a:txBody>
                    <a:bodyPr/>
                    <a:lstStyle/>
                    <a:p>
                      <a:pPr algn="ct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9"/>
                        </a:rPr>
                        <a:t>aalarfaj@Chamber.org.sa</a:t>
                      </a: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p>
                      <a:pPr algn="ct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7" marR="91437" marT="45698" marB="456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عبدالله العرفج</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منسق ادراري</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0" marB="95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04756">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Abdullah</a:t>
                      </a:r>
                      <a:r>
                        <a:rPr lang="en-US"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M. Al </a:t>
                      </a:r>
                      <a:r>
                        <a:rPr lang="en-US" sz="1400" b="0" kern="1200" baseline="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Arfaj</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Administrative Coordinator</a:t>
                      </a:r>
                    </a:p>
                  </a:txBody>
                  <a:tcPr marL="9525" marR="9525" marT="9520" marB="95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692846">
                <a:tc rowSpan="2">
                  <a:txBody>
                    <a:bodyPr/>
                    <a:lstStyle/>
                    <a:p>
                      <a:pPr algn="ct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10"/>
                        </a:rPr>
                        <a:t>malqahtani@Chamber.org.sa</a:t>
                      </a: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p>
                      <a:pPr algn="ct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7" marR="91437" marT="45698" marB="456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a:t>
                      </a:r>
                      <a:r>
                        <a:rPr lang="ar-SA"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8598034</a:t>
                      </a:r>
                      <a:endPar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محمد</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القحطاني</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سكرتير مركز المنشآت الصغيرة والمتوسطة</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0" marB="95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692846">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Mohammed A. Al-Qahtani</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SME Center Secretary</a:t>
                      </a:r>
                    </a:p>
                    <a:p>
                      <a:pPr marL="0" marR="0" algn="ctr" rtl="1">
                        <a:spcBef>
                          <a:spcPts val="0"/>
                        </a:spcBef>
                        <a:spcAft>
                          <a:spcPts val="0"/>
                        </a:spcAft>
                      </a:pP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0" marB="95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sp>
        <p:nvSpPr>
          <p:cNvPr id="9" name="Rectangle 8">
            <a:extLst>
              <a:ext uri="{FF2B5EF4-FFF2-40B4-BE49-F238E27FC236}">
                <a16:creationId xmlns:a16="http://schemas.microsoft.com/office/drawing/2014/main" id="{A03B2D9B-ED81-47E4-A92C-E07D0EE7088C}"/>
              </a:ext>
            </a:extLst>
          </p:cNvPr>
          <p:cNvSpPr/>
          <p:nvPr/>
        </p:nvSpPr>
        <p:spPr>
          <a:xfrm>
            <a:off x="4876801" y="1598609"/>
            <a:ext cx="3276599" cy="354013"/>
          </a:xfrm>
          <a:prstGeom prst="rect">
            <a:avLst/>
          </a:prstGeom>
        </p:spPr>
        <p:txBody>
          <a:bodyPr wrap="square">
            <a:spAutoFit/>
          </a:bodyPr>
          <a:lstStyle/>
          <a:p>
            <a:pPr marL="285750" indent="-285750" algn="just" rtl="1" eaLnBrk="1" fontAlgn="auto" hangingPunct="1">
              <a:spcBef>
                <a:spcPts val="0"/>
              </a:spcBef>
              <a:spcAft>
                <a:spcPts val="0"/>
              </a:spcAft>
              <a:buFont typeface="Wingdings" panose="05000000000000000000" pitchFamily="2" charset="2"/>
              <a:buChar char="q"/>
              <a:defRPr/>
            </a:pPr>
            <a:r>
              <a:rPr lang="ar-SA" sz="1700"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مركز </a:t>
            </a:r>
            <a:r>
              <a:rPr lang="ar-SA" sz="1700" b="1" dirty="0" err="1">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المنشات</a:t>
            </a:r>
            <a:r>
              <a:rPr lang="ar-SA" sz="1700"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الصغيرة و المتوسطة</a:t>
            </a:r>
          </a:p>
        </p:txBody>
      </p:sp>
      <p:sp>
        <p:nvSpPr>
          <p:cNvPr id="13" name="Rectangle 12">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86438193-146B-4002-B2D0-554BDBEE89AE}"/>
              </a:ext>
            </a:extLst>
          </p:cNvPr>
          <p:cNvSpPr>
            <a:spLocks noGrp="1"/>
          </p:cNvSpPr>
          <p:nvPr>
            <p:ph type="title"/>
          </p:nvPr>
        </p:nvSpPr>
        <p:spPr/>
        <p:txBody>
          <a:bodyPr/>
          <a:lstStyle/>
          <a:p>
            <a:endParaRPr lang="en-US" altLang="en-US"/>
          </a:p>
        </p:txBody>
      </p:sp>
      <p:sp>
        <p:nvSpPr>
          <p:cNvPr id="67587" name="Content Placeholder 2">
            <a:extLst>
              <a:ext uri="{FF2B5EF4-FFF2-40B4-BE49-F238E27FC236}">
                <a16:creationId xmlns:a16="http://schemas.microsoft.com/office/drawing/2014/main" id="{073ABDED-71D1-4628-9899-3C02B4DC702E}"/>
              </a:ext>
            </a:extLst>
          </p:cNvPr>
          <p:cNvSpPr>
            <a:spLocks noGrp="1"/>
          </p:cNvSpPr>
          <p:nvPr>
            <p:ph idx="1"/>
          </p:nvPr>
        </p:nvSpPr>
        <p:spPr/>
        <p:txBody>
          <a:bodyPr/>
          <a:lstStyle/>
          <a:p>
            <a:endParaRPr lang="en-US" altLang="en-US"/>
          </a:p>
        </p:txBody>
      </p:sp>
      <p:pic>
        <p:nvPicPr>
          <p:cNvPr id="67588" name="Picture 17" descr="2">
            <a:extLst>
              <a:ext uri="{FF2B5EF4-FFF2-40B4-BE49-F238E27FC236}">
                <a16:creationId xmlns:a16="http://schemas.microsoft.com/office/drawing/2014/main" id="{A0F02D12-148E-40C7-9CC9-2073E2AEA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4B829E26-257D-40A3-8B08-E97B8317E350}"/>
              </a:ext>
            </a:extLst>
          </p:cNvPr>
          <p:cNvGraphicFramePr>
            <a:graphicFrameLocks noGrp="1"/>
          </p:cNvGraphicFramePr>
          <p:nvPr>
            <p:extLst>
              <p:ext uri="{D42A27DB-BD31-4B8C-83A1-F6EECF244321}">
                <p14:modId xmlns:p14="http://schemas.microsoft.com/office/powerpoint/2010/main" val="619767319"/>
              </p:ext>
            </p:extLst>
          </p:nvPr>
        </p:nvGraphicFramePr>
        <p:xfrm>
          <a:off x="303213" y="1858963"/>
          <a:ext cx="8504237" cy="3017838"/>
        </p:xfrm>
        <a:graphic>
          <a:graphicData uri="http://schemas.openxmlformats.org/drawingml/2006/table">
            <a:tbl>
              <a:tblPr firstRow="1" bandRow="1">
                <a:tableStyleId>{5C22544A-7EE6-4342-B048-85BDC9FD1C3A}</a:tableStyleId>
              </a:tblPr>
              <a:tblGrid>
                <a:gridCol w="2287079">
                  <a:extLst>
                    <a:ext uri="{9D8B030D-6E8A-4147-A177-3AD203B41FA5}">
                      <a16:colId xmlns:a16="http://schemas.microsoft.com/office/drawing/2014/main" val="20000"/>
                    </a:ext>
                  </a:extLst>
                </a:gridCol>
                <a:gridCol w="884196">
                  <a:extLst>
                    <a:ext uri="{9D8B030D-6E8A-4147-A177-3AD203B41FA5}">
                      <a16:colId xmlns:a16="http://schemas.microsoft.com/office/drawing/2014/main" val="20001"/>
                    </a:ext>
                  </a:extLst>
                </a:gridCol>
                <a:gridCol w="2356152">
                  <a:extLst>
                    <a:ext uri="{9D8B030D-6E8A-4147-A177-3AD203B41FA5}">
                      <a16:colId xmlns:a16="http://schemas.microsoft.com/office/drawing/2014/main" val="20002"/>
                    </a:ext>
                  </a:extLst>
                </a:gridCol>
                <a:gridCol w="2976810">
                  <a:extLst>
                    <a:ext uri="{9D8B030D-6E8A-4147-A177-3AD203B41FA5}">
                      <a16:colId xmlns:a16="http://schemas.microsoft.com/office/drawing/2014/main" val="20003"/>
                    </a:ext>
                  </a:extLst>
                </a:gridCol>
              </a:tblGrid>
              <a:tr h="466282">
                <a:tc rowSpan="2">
                  <a:txBody>
                    <a:bodyPr/>
                    <a:lstStyle/>
                    <a:p>
                      <a:pPr algn="ct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4"/>
                        </a:rPr>
                        <a:t>malzahrani@Chamber.org.sa</a:t>
                      </a: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p>
                      <a:pPr algn="ct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65" marR="91465" marT="45746" marB="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8349500</a:t>
                      </a:r>
                    </a:p>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Ext 222</a:t>
                      </a:r>
                      <a:endPar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محمد</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الزهراني </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مدير مركز غرفة الشرقية للتوظيف</a:t>
                      </a:r>
                    </a:p>
                  </a:txBody>
                  <a:tcPr marL="91465" marR="91465" marT="45746" marB="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21695">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Mohammed</a:t>
                      </a:r>
                      <a:r>
                        <a:rPr lang="en-US"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 Al Zahrani</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Employment Center Manager</a:t>
                      </a:r>
                    </a:p>
                  </a:txBody>
                  <a:tcPr marL="9528" marR="9528" marT="9531" marB="95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66282">
                <a:tc rowSpan="2">
                  <a:txBody>
                    <a:bodyPr/>
                    <a:lstStyle/>
                    <a:p>
                      <a:pPr algn="ct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p>
                      <a:pPr algn="ct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5"/>
                        </a:rPr>
                        <a:t>aalawam@Chamber.org.sa</a:t>
                      </a: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p>
                      <a:pPr algn="ct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65" marR="91465" marT="45746" marB="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T/8345900</a:t>
                      </a:r>
                    </a:p>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Ext 223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أحمد العوام </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مشرف وحدة قسم خدمات التوظيف</a:t>
                      </a:r>
                    </a:p>
                  </a:txBody>
                  <a:tcPr marL="91465" marR="91465" marT="45746" marB="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66271">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Ahmed S.</a:t>
                      </a:r>
                      <a:r>
                        <a:rPr lang="en-US"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Al Awam</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Employment Services Unit Supervisor</a:t>
                      </a:r>
                    </a:p>
                  </a:txBody>
                  <a:tcPr marL="9528" marR="9528" marT="9531" marB="95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43230">
                <a:tc rowSpan="2">
                  <a:txBody>
                    <a:bodyPr/>
                    <a:lstStyle/>
                    <a:p>
                      <a:pPr algn="ct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6"/>
                        </a:rPr>
                        <a:t>amulhim@Chamber.org.sa</a:t>
                      </a: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p>
                      <a:pPr algn="ct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65" marR="91465" marT="45746" marB="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T/8345900</a:t>
                      </a:r>
                    </a:p>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Ext 144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أحمد الملحم </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منسق اداري</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8" marR="9528" marT="9531" marB="95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654078">
                <a:tc vMerge="1">
                  <a:txBody>
                    <a:bodyPr/>
                    <a:lstStyle/>
                    <a:p>
                      <a:pPr algn="ctr"/>
                      <a:endParaRPr lang="en-US" sz="1000" b="0" i="0" u="none" strike="noStrike" kern="1200" dirty="0">
                        <a:solidFill>
                          <a:schemeClr val="dk1"/>
                        </a:solidFill>
                        <a:latin typeface="Arail"/>
                        <a:ea typeface="+mn-ea"/>
                        <a:cs typeface="+mn-cs"/>
                      </a:endParaRPr>
                    </a:p>
                  </a:txBody>
                  <a:tcPr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Ahmed</a:t>
                      </a:r>
                      <a:r>
                        <a:rPr lang="en-US"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Al Mulhim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Administrative Coordinator</a:t>
                      </a:r>
                    </a:p>
                    <a:p>
                      <a:pPr marL="0" marR="0" algn="ctr" rtl="1">
                        <a:spcBef>
                          <a:spcPts val="0"/>
                        </a:spcBef>
                        <a:spcAft>
                          <a:spcPts val="0"/>
                        </a:spcAft>
                      </a:pP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8" marR="9528" marT="9531" marB="95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6" name="Rectangle 5">
            <a:extLst>
              <a:ext uri="{FF2B5EF4-FFF2-40B4-BE49-F238E27FC236}">
                <a16:creationId xmlns:a16="http://schemas.microsoft.com/office/drawing/2014/main" id="{19B711A5-1D30-40AB-89FC-68E2A40FFC96}"/>
              </a:ext>
            </a:extLst>
          </p:cNvPr>
          <p:cNvSpPr/>
          <p:nvPr/>
        </p:nvSpPr>
        <p:spPr>
          <a:xfrm>
            <a:off x="6510338" y="1489075"/>
            <a:ext cx="1543050" cy="369888"/>
          </a:xfrm>
          <a:prstGeom prst="rect">
            <a:avLst/>
          </a:prstGeom>
        </p:spPr>
        <p:txBody>
          <a:bodyPr wrap="square">
            <a:spAutoFit/>
          </a:bodyPr>
          <a:lstStyle/>
          <a:p>
            <a:pPr algn="just" rtl="1" eaLnBrk="1" fontAlgn="auto" hangingPunct="1">
              <a:spcBef>
                <a:spcPts val="0"/>
              </a:spcBef>
              <a:spcAft>
                <a:spcPts val="0"/>
              </a:spcAft>
              <a:buFont typeface="Wingdings" pitchFamily="2" charset="2"/>
              <a:buChar char="q"/>
              <a:defRPr/>
            </a:pPr>
            <a:r>
              <a:rPr lang="ar-SA" b="1" dirty="0">
                <a:solidFill>
                  <a:schemeClr val="tx2"/>
                </a:solidFill>
                <a:effectLst>
                  <a:outerShdw blurRad="38100" dist="38100" dir="2700000" algn="tl">
                    <a:srgbClr val="000000">
                      <a:alpha val="43137"/>
                    </a:srgbClr>
                  </a:outerShdw>
                </a:effectLst>
                <a:latin typeface="Hawyia  Chamber" pitchFamily="18" charset="-78"/>
                <a:cs typeface="Hawyia  Chamber" pitchFamily="18" charset="-78"/>
              </a:rPr>
              <a:t>مركز التوظيف</a:t>
            </a:r>
          </a:p>
        </p:txBody>
      </p:sp>
      <p:sp>
        <p:nvSpPr>
          <p:cNvPr id="8" name="Rounded Rectangle 7">
            <a:hlinkClick r:id="rId7" action="ppaction://hlinksldjump"/>
            <a:extLst>
              <a:ext uri="{FF2B5EF4-FFF2-40B4-BE49-F238E27FC236}">
                <a16:creationId xmlns:a16="http://schemas.microsoft.com/office/drawing/2014/main" id="{2B51ECF1-B202-440E-A893-048B0BECAEB6}"/>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9" name="Rounded Rectangle 8">
            <a:hlinkClick r:id="rId8" action="ppaction://hlinksldjump"/>
            <a:extLst>
              <a:ext uri="{FF2B5EF4-FFF2-40B4-BE49-F238E27FC236}">
                <a16:creationId xmlns:a16="http://schemas.microsoft.com/office/drawing/2014/main" id="{0AFC1877-C1DD-4F5A-A407-E498DA741AF8}"/>
              </a:ext>
            </a:extLst>
          </p:cNvPr>
          <p:cNvSpPr/>
          <p:nvPr/>
        </p:nvSpPr>
        <p:spPr>
          <a:xfrm>
            <a:off x="65532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sp>
        <p:nvSpPr>
          <p:cNvPr id="10" name="Title 1">
            <a:extLst>
              <a:ext uri="{FF2B5EF4-FFF2-40B4-BE49-F238E27FC236}">
                <a16:creationId xmlns:a16="http://schemas.microsoft.com/office/drawing/2014/main" id="{90B59494-AA7A-4F3A-8FC3-DEDD985706E5}"/>
              </a:ext>
            </a:extLst>
          </p:cNvPr>
          <p:cNvSpPr txBox="1">
            <a:spLocks/>
          </p:cNvSpPr>
          <p:nvPr/>
        </p:nvSpPr>
        <p:spPr>
          <a:xfrm>
            <a:off x="-609600" y="58801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graphicFrame>
        <p:nvGraphicFramePr>
          <p:cNvPr id="12" name="Table 11">
            <a:extLst>
              <a:ext uri="{FF2B5EF4-FFF2-40B4-BE49-F238E27FC236}">
                <a16:creationId xmlns:a16="http://schemas.microsoft.com/office/drawing/2014/main" id="{9E36A4C7-C7B3-424E-A60C-3A1D30883266}"/>
              </a:ext>
            </a:extLst>
          </p:cNvPr>
          <p:cNvGraphicFramePr>
            <a:graphicFrameLocks noGrp="1"/>
          </p:cNvGraphicFramePr>
          <p:nvPr>
            <p:extLst>
              <p:ext uri="{D42A27DB-BD31-4B8C-83A1-F6EECF244321}">
                <p14:modId xmlns:p14="http://schemas.microsoft.com/office/powerpoint/2010/main" val="2194892867"/>
              </p:ext>
            </p:extLst>
          </p:nvPr>
        </p:nvGraphicFramePr>
        <p:xfrm>
          <a:off x="315684" y="4885511"/>
          <a:ext cx="8534400" cy="1003299"/>
        </p:xfrm>
        <a:graphic>
          <a:graphicData uri="http://schemas.openxmlformats.org/drawingml/2006/table">
            <a:tbl>
              <a:tblPr firstRow="1" bandRow="1">
                <a:tableStyleId>{5C22544A-7EE6-4342-B048-85BDC9FD1C3A}</a:tableStyleId>
              </a:tblPr>
              <a:tblGrid>
                <a:gridCol w="2078169">
                  <a:extLst>
                    <a:ext uri="{9D8B030D-6E8A-4147-A177-3AD203B41FA5}">
                      <a16:colId xmlns:a16="http://schemas.microsoft.com/office/drawing/2014/main" val="20000"/>
                    </a:ext>
                  </a:extLst>
                </a:gridCol>
                <a:gridCol w="1104355">
                  <a:extLst>
                    <a:ext uri="{9D8B030D-6E8A-4147-A177-3AD203B41FA5}">
                      <a16:colId xmlns:a16="http://schemas.microsoft.com/office/drawing/2014/main" val="20001"/>
                    </a:ext>
                  </a:extLst>
                </a:gridCol>
                <a:gridCol w="2439291">
                  <a:extLst>
                    <a:ext uri="{9D8B030D-6E8A-4147-A177-3AD203B41FA5}">
                      <a16:colId xmlns:a16="http://schemas.microsoft.com/office/drawing/2014/main" val="20002"/>
                    </a:ext>
                  </a:extLst>
                </a:gridCol>
                <a:gridCol w="2912585">
                  <a:extLst>
                    <a:ext uri="{9D8B030D-6E8A-4147-A177-3AD203B41FA5}">
                      <a16:colId xmlns:a16="http://schemas.microsoft.com/office/drawing/2014/main" val="20003"/>
                    </a:ext>
                  </a:extLst>
                </a:gridCol>
              </a:tblGrid>
              <a:tr h="516852">
                <a:tc rowSpan="2">
                  <a:txBody>
                    <a:bodyPr/>
                    <a:lstStyle/>
                    <a:p>
                      <a:pPr algn="ct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9"/>
                        </a:rPr>
                        <a:t>rghamdi@Chamber.org.sa</a:t>
                      </a: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p>
                  </a:txBody>
                  <a:tcPr marT="45744" marB="457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-8598195</a:t>
                      </a:r>
                      <a:endPar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رائد</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الغامدي</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ممثل</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خدمة عملاء</a:t>
                      </a:r>
                      <a:endPar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T="45744" marB="457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86447">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Raed</a:t>
                      </a: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Al-Ghamdi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Customer Service Representative</a:t>
                      </a:r>
                      <a:endPar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T="45744" marB="457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13" name="Rectangle 12">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C66724DA-7F6B-407D-AB1B-23335BB79150}"/>
              </a:ext>
            </a:extLst>
          </p:cNvPr>
          <p:cNvSpPr>
            <a:spLocks noGrp="1"/>
          </p:cNvSpPr>
          <p:nvPr>
            <p:ph type="title"/>
          </p:nvPr>
        </p:nvSpPr>
        <p:spPr/>
        <p:txBody>
          <a:bodyPr/>
          <a:lstStyle/>
          <a:p>
            <a:endParaRPr lang="en-US" altLang="en-US"/>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5520" y="1600200"/>
            <a:ext cx="8032959" cy="4525963"/>
          </a:xfrm>
        </p:spPr>
      </p:pic>
      <p:pic>
        <p:nvPicPr>
          <p:cNvPr id="69636" name="Picture 17" descr="2">
            <a:extLst>
              <a:ext uri="{FF2B5EF4-FFF2-40B4-BE49-F238E27FC236}">
                <a16:creationId xmlns:a16="http://schemas.microsoft.com/office/drawing/2014/main" id="{45306ABB-B772-4107-A412-CB06B9EBAA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A18E20CF-D92F-4716-9F01-AE14AECE00E5}"/>
              </a:ext>
            </a:extLst>
          </p:cNvPr>
          <p:cNvGraphicFramePr>
            <a:graphicFrameLocks noGrp="1"/>
          </p:cNvGraphicFramePr>
          <p:nvPr>
            <p:extLst>
              <p:ext uri="{D42A27DB-BD31-4B8C-83A1-F6EECF244321}">
                <p14:modId xmlns:p14="http://schemas.microsoft.com/office/powerpoint/2010/main" val="2679359427"/>
              </p:ext>
            </p:extLst>
          </p:nvPr>
        </p:nvGraphicFramePr>
        <p:xfrm>
          <a:off x="457200" y="1685129"/>
          <a:ext cx="8077200" cy="2420521"/>
        </p:xfrm>
        <a:graphic>
          <a:graphicData uri="http://schemas.openxmlformats.org/drawingml/2006/table">
            <a:tbl>
              <a:tblPr firstRow="1" bandRow="1">
                <a:tableStyleId>{5C22544A-7EE6-4342-B048-85BDC9FD1C3A}</a:tableStyleId>
              </a:tblPr>
              <a:tblGrid>
                <a:gridCol w="2222501">
                  <a:extLst>
                    <a:ext uri="{9D8B030D-6E8A-4147-A177-3AD203B41FA5}">
                      <a16:colId xmlns:a16="http://schemas.microsoft.com/office/drawing/2014/main" val="20000"/>
                    </a:ext>
                  </a:extLst>
                </a:gridCol>
                <a:gridCol w="1102412">
                  <a:extLst>
                    <a:ext uri="{9D8B030D-6E8A-4147-A177-3AD203B41FA5}">
                      <a16:colId xmlns:a16="http://schemas.microsoft.com/office/drawing/2014/main" val="20001"/>
                    </a:ext>
                  </a:extLst>
                </a:gridCol>
                <a:gridCol w="1770178">
                  <a:extLst>
                    <a:ext uri="{9D8B030D-6E8A-4147-A177-3AD203B41FA5}">
                      <a16:colId xmlns:a16="http://schemas.microsoft.com/office/drawing/2014/main" val="20002"/>
                    </a:ext>
                  </a:extLst>
                </a:gridCol>
                <a:gridCol w="2982109">
                  <a:extLst>
                    <a:ext uri="{9D8B030D-6E8A-4147-A177-3AD203B41FA5}">
                      <a16:colId xmlns:a16="http://schemas.microsoft.com/office/drawing/2014/main" val="20003"/>
                    </a:ext>
                  </a:extLst>
                </a:gridCol>
              </a:tblGrid>
              <a:tr h="224138">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5"/>
                        </a:rPr>
                        <a:t>mradwan@Chamber.org.sa</a:t>
                      </a:r>
                      <a:r>
                        <a:rPr lang="ar-SA"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7" marR="91437" marT="45705" marB="457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محمد</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رضوان </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مدير مركز</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الاستثمار و الدراسات</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75563">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Mohammed T. Radwan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Investment and Studies Center Manager</a:t>
                      </a: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24138">
                <a:tc rowSpan="2">
                  <a:txBody>
                    <a:bodyPr/>
                    <a:lstStyle/>
                    <a:p>
                      <a:pPr algn="ct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6"/>
                        </a:rPr>
                        <a:t>basel@chamber.org.sa</a:t>
                      </a: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r>
                        <a:rPr lang="ar-SA"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7" marR="91437" marT="45705" marB="457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T/8598032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باسل الملا</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رئيس قسم خدمات المعلومات</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24138">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Basel A. Al </a:t>
                      </a:r>
                      <a:r>
                        <a:rPr lang="en-US" sz="14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Mulla</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Information Services Division Head</a:t>
                      </a: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24138">
                <a:tc rowSpan="2">
                  <a:txBody>
                    <a:bodyPr/>
                    <a:lstStyle/>
                    <a:p>
                      <a:pPr algn="ct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7"/>
                        </a:rPr>
                        <a:t>tariqzuhd@chamber.org.sa</a:t>
                      </a: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r>
                        <a:rPr lang="ar-SA"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7" marR="91437" marT="45705" marB="457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T/8598038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طارق الزهد</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رئيس قسم منظمة التجارة العالمية</a:t>
                      </a: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24138">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Tariq A. Al </a:t>
                      </a:r>
                      <a:r>
                        <a:rPr lang="en-US" sz="14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Zuhd</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WTO Section Head</a:t>
                      </a: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24138">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8"/>
                        </a:rPr>
                        <a:t>mismail@Chamber.org.sa</a:t>
                      </a: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r>
                        <a:rPr lang="ar-SA"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p>
                      <a:pPr algn="ct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7" marR="91437" marT="45705" marB="457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T/8598015</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محمد اسماعيل</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4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باجث</a:t>
                      </a: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اقتصادي</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75563">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Mohammed Ismail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Economic Researcher</a:t>
                      </a: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24138">
                <a:tc rowSpan="2">
                  <a:txBody>
                    <a:bodyPr/>
                    <a:lstStyle/>
                    <a:p>
                      <a:pPr algn="ct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9"/>
                        </a:rPr>
                        <a:t>fsheikh@Chamber.org.sa</a:t>
                      </a:r>
                      <a:r>
                        <a:rPr lang="ar-SA"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7" marR="91437" marT="45705" marB="457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T/8598025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فراس ال الشيخ</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سكرتير</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24138">
                <a:tc vMerge="1">
                  <a:txBody>
                    <a:bodyPr/>
                    <a:lstStyle/>
                    <a:p>
                      <a:pPr algn="ctr"/>
                      <a:endParaRPr lang="en-US" sz="1000" b="0" i="0" u="none" strike="noStrike" kern="1200" dirty="0">
                        <a:solidFill>
                          <a:schemeClr val="dk1"/>
                        </a:solidFill>
                        <a:latin typeface="Arail"/>
                        <a:ea typeface="+mn-ea"/>
                        <a:cs typeface="+mn-cs"/>
                      </a:endParaRPr>
                    </a:p>
                  </a:txBody>
                  <a:tcPr marT="45704" marB="457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Firas J. Al sheikh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Secretary</a:t>
                      </a: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sp>
        <p:nvSpPr>
          <p:cNvPr id="7" name="Rectangle 6">
            <a:extLst>
              <a:ext uri="{FF2B5EF4-FFF2-40B4-BE49-F238E27FC236}">
                <a16:creationId xmlns:a16="http://schemas.microsoft.com/office/drawing/2014/main" id="{C550A066-9A5A-4BFB-BC29-DE4C6AA0291E}"/>
              </a:ext>
            </a:extLst>
          </p:cNvPr>
          <p:cNvSpPr/>
          <p:nvPr/>
        </p:nvSpPr>
        <p:spPr>
          <a:xfrm>
            <a:off x="4495800" y="1417640"/>
            <a:ext cx="3124200" cy="353943"/>
          </a:xfrm>
          <a:prstGeom prst="rect">
            <a:avLst/>
          </a:prstGeom>
        </p:spPr>
        <p:txBody>
          <a:bodyPr wrap="square">
            <a:spAutoFit/>
          </a:bodyPr>
          <a:lstStyle/>
          <a:p>
            <a:pPr algn="just" rtl="1" eaLnBrk="1" fontAlgn="auto" hangingPunct="1">
              <a:spcBef>
                <a:spcPts val="0"/>
              </a:spcBef>
              <a:spcAft>
                <a:spcPts val="0"/>
              </a:spcAft>
              <a:buFont typeface="Wingdings" pitchFamily="2" charset="2"/>
              <a:buChar char="q"/>
              <a:defRPr/>
            </a:pPr>
            <a:r>
              <a:rPr lang="ar-SA" sz="1700"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مركز الاستثمارات و الدراسات</a:t>
            </a:r>
          </a:p>
        </p:txBody>
      </p:sp>
      <p:sp>
        <p:nvSpPr>
          <p:cNvPr id="11" name="Rounded Rectangle 10">
            <a:hlinkClick r:id="rId10" action="ppaction://hlinksldjump"/>
            <a:extLst>
              <a:ext uri="{FF2B5EF4-FFF2-40B4-BE49-F238E27FC236}">
                <a16:creationId xmlns:a16="http://schemas.microsoft.com/office/drawing/2014/main" id="{2F9FB288-838D-418E-8E3F-E0C117B4895E}"/>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12" name="Rounded Rectangle 11">
            <a:hlinkClick r:id="rId11" action="ppaction://hlinksldjump"/>
            <a:extLst>
              <a:ext uri="{FF2B5EF4-FFF2-40B4-BE49-F238E27FC236}">
                <a16:creationId xmlns:a16="http://schemas.microsoft.com/office/drawing/2014/main" id="{8AA7EE1B-2DD2-48A4-BFCC-4C2FECD19E09}"/>
              </a:ext>
            </a:extLst>
          </p:cNvPr>
          <p:cNvSpPr/>
          <p:nvPr/>
        </p:nvSpPr>
        <p:spPr>
          <a:xfrm>
            <a:off x="65532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sp>
        <p:nvSpPr>
          <p:cNvPr id="13" name="Title 1">
            <a:extLst>
              <a:ext uri="{FF2B5EF4-FFF2-40B4-BE49-F238E27FC236}">
                <a16:creationId xmlns:a16="http://schemas.microsoft.com/office/drawing/2014/main" id="{72375A06-87C5-4B1F-AA7E-0813B5A9ABBE}"/>
              </a:ext>
            </a:extLst>
          </p:cNvPr>
          <p:cNvSpPr txBox="1">
            <a:spLocks/>
          </p:cNvSpPr>
          <p:nvPr/>
        </p:nvSpPr>
        <p:spPr>
          <a:xfrm>
            <a:off x="-60960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8" name="Rectangle 17">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graphicFrame>
        <p:nvGraphicFramePr>
          <p:cNvPr id="4" name="Table 3">
            <a:extLst>
              <a:ext uri="{FF2B5EF4-FFF2-40B4-BE49-F238E27FC236}">
                <a16:creationId xmlns:a16="http://schemas.microsoft.com/office/drawing/2014/main" id="{E48B2550-41BE-D5CD-24F6-E4ADFE32D2F3}"/>
              </a:ext>
            </a:extLst>
          </p:cNvPr>
          <p:cNvGraphicFramePr>
            <a:graphicFrameLocks noGrp="1"/>
          </p:cNvGraphicFramePr>
          <p:nvPr>
            <p:extLst>
              <p:ext uri="{D42A27DB-BD31-4B8C-83A1-F6EECF244321}">
                <p14:modId xmlns:p14="http://schemas.microsoft.com/office/powerpoint/2010/main" val="4130396463"/>
              </p:ext>
            </p:extLst>
          </p:nvPr>
        </p:nvGraphicFramePr>
        <p:xfrm>
          <a:off x="381002" y="4136569"/>
          <a:ext cx="8207477" cy="1965966"/>
        </p:xfrm>
        <a:graphic>
          <a:graphicData uri="http://schemas.openxmlformats.org/drawingml/2006/table">
            <a:tbl>
              <a:tblPr firstRow="1" bandRow="1">
                <a:tableStyleId>{5C22544A-7EE6-4342-B048-85BDC9FD1C3A}</a:tableStyleId>
              </a:tblPr>
              <a:tblGrid>
                <a:gridCol w="2258347">
                  <a:extLst>
                    <a:ext uri="{9D8B030D-6E8A-4147-A177-3AD203B41FA5}">
                      <a16:colId xmlns:a16="http://schemas.microsoft.com/office/drawing/2014/main" val="20000"/>
                    </a:ext>
                  </a:extLst>
                </a:gridCol>
                <a:gridCol w="1120193">
                  <a:extLst>
                    <a:ext uri="{9D8B030D-6E8A-4147-A177-3AD203B41FA5}">
                      <a16:colId xmlns:a16="http://schemas.microsoft.com/office/drawing/2014/main" val="20001"/>
                    </a:ext>
                  </a:extLst>
                </a:gridCol>
                <a:gridCol w="1798730">
                  <a:extLst>
                    <a:ext uri="{9D8B030D-6E8A-4147-A177-3AD203B41FA5}">
                      <a16:colId xmlns:a16="http://schemas.microsoft.com/office/drawing/2014/main" val="20002"/>
                    </a:ext>
                  </a:extLst>
                </a:gridCol>
                <a:gridCol w="3030207">
                  <a:extLst>
                    <a:ext uri="{9D8B030D-6E8A-4147-A177-3AD203B41FA5}">
                      <a16:colId xmlns:a16="http://schemas.microsoft.com/office/drawing/2014/main" val="20003"/>
                    </a:ext>
                  </a:extLst>
                </a:gridCol>
              </a:tblGrid>
              <a:tr h="303393">
                <a:tc rowSpan="2">
                  <a:txBody>
                    <a:bodyPr/>
                    <a:lstStyle/>
                    <a:p>
                      <a:pPr algn="ctr"/>
                      <a:r>
                        <a:rPr lang="en-US" sz="1400" b="0" i="0" u="none" strike="noStrike" kern="1200" dirty="0">
                          <a:solidFill>
                            <a:schemeClr val="dk1"/>
                          </a:solidFill>
                          <a:latin typeface="Sakkal Majalla" panose="02000000000000000000" pitchFamily="2" charset="-78"/>
                          <a:ea typeface="+mn-ea"/>
                          <a:cs typeface="Sakkal Majalla" panose="02000000000000000000" pitchFamily="2" charset="-78"/>
                          <a:hlinkClick r:id="rId12"/>
                        </a:rPr>
                        <a:t>sdossari@Chamber.org.sa</a:t>
                      </a:r>
                      <a:r>
                        <a:rPr lang="en-US" sz="1400" b="0" i="0" u="none" strike="noStrike" kern="1200" dirty="0">
                          <a:solidFill>
                            <a:schemeClr val="dk1"/>
                          </a:solidFill>
                          <a:latin typeface="Sakkal Majalla" panose="02000000000000000000" pitchFamily="2" charset="-78"/>
                          <a:ea typeface="+mn-ea"/>
                          <a:cs typeface="Sakkal Majalla" panose="02000000000000000000" pitchFamily="2" charset="-78"/>
                        </a:rPr>
                        <a:t> </a:t>
                      </a:r>
                      <a:r>
                        <a:rPr lang="ar-SA" sz="1400" b="0" i="0" u="none" strike="noStrike" kern="1200" dirty="0">
                          <a:solidFill>
                            <a:schemeClr val="dk1"/>
                          </a:solidFill>
                          <a:latin typeface="Sakkal Majalla" panose="02000000000000000000" pitchFamily="2" charset="-78"/>
                          <a:ea typeface="+mn-ea"/>
                          <a:cs typeface="Sakkal Majalla" panose="02000000000000000000" pitchFamily="2" charset="-78"/>
                        </a:rPr>
                        <a:t>   </a:t>
                      </a:r>
                      <a:endParaRPr lang="en-US" sz="14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T="45704" marB="457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   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8598021</a:t>
                      </a:r>
                      <a:r>
                        <a:rPr lang="ar-SA"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a:t>
                      </a:r>
                      <a:endPar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صالح</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الدوسري </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سكرتير  </a:t>
                      </a:r>
                    </a:p>
                  </a:txBody>
                  <a:tcPr marT="45704" marB="457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59111">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kern="1200" dirty="0">
                        <a:solidFill>
                          <a:schemeClr val="tx1"/>
                        </a:solidFill>
                        <a:effectLst>
                          <a:outerShdw blurRad="38100" dist="38100" dir="2700000" algn="tl">
                            <a:srgbClr val="000000">
                              <a:alpha val="43137"/>
                            </a:srgbClr>
                          </a:outerShdw>
                        </a:effectLst>
                        <a:latin typeface="Hawyia  Chamber" pitchFamily="18" charset="-78"/>
                        <a:ea typeface="Hawyia  Chamber" pitchFamily="18" charset="-78"/>
                        <a:cs typeface="Hawyia  Chamber" pitchFamily="18" charset="-78"/>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Salah</a:t>
                      </a:r>
                      <a:r>
                        <a:rPr lang="en-US"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en-US" sz="1400" b="0" kern="1200" baseline="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M.Al</a:t>
                      </a:r>
                      <a:r>
                        <a:rPr lang="en-US"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en-US" sz="1400" b="0" kern="1200" baseline="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Dossary</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Secretary</a:t>
                      </a: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31355">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latin typeface="Sakkal Majalla" panose="02000000000000000000" pitchFamily="2" charset="-78"/>
                          <a:ea typeface="+mn-ea"/>
                          <a:cs typeface="Sakkal Majalla" panose="02000000000000000000" pitchFamily="2" charset="-78"/>
                          <a:hlinkClick r:id="rId13"/>
                        </a:rPr>
                        <a:t>balabady@Chamber.org.sa</a:t>
                      </a:r>
                      <a:r>
                        <a:rPr lang="ar-SA" sz="1400" b="0" i="0" u="none" strike="noStrike" kern="1200" dirty="0">
                          <a:solidFill>
                            <a:schemeClr val="dk1"/>
                          </a:solidFill>
                          <a:latin typeface="Sakkal Majalla" panose="02000000000000000000" pitchFamily="2" charset="-78"/>
                          <a:ea typeface="+mn-ea"/>
                          <a:cs typeface="Sakkal Majalla" panose="02000000000000000000" pitchFamily="2" charset="-78"/>
                        </a:rPr>
                        <a:t>   </a:t>
                      </a:r>
                      <a:endParaRPr lang="en-US" sz="14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T="45704" marB="457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  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8598030</a:t>
                      </a:r>
                      <a:r>
                        <a:rPr lang="ar-SA"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a:t>
                      </a:r>
                      <a:endPar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بشير العبادي  </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رئيس قسم التطوير والتنسيق</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12397">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i="0" u="none" strike="noStrike" kern="120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Basheer S. </a:t>
                      </a:r>
                      <a:r>
                        <a:rPr lang="en-US" sz="14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Alabady</a:t>
                      </a: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Investment Support Section Head</a:t>
                      </a: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31355">
                <a:tc rowSpan="2">
                  <a:txBody>
                    <a:bodyPr/>
                    <a:lstStyle/>
                    <a:p>
                      <a:pPr algn="ctr" rtl="1"/>
                      <a:r>
                        <a:rPr lang="en-US" sz="1400" b="0" i="0" u="none" strike="noStrike" kern="1200" dirty="0">
                          <a:solidFill>
                            <a:schemeClr val="dk1"/>
                          </a:solidFill>
                          <a:latin typeface="Sakkal Majalla" panose="02000000000000000000" pitchFamily="2" charset="-78"/>
                          <a:ea typeface="+mn-ea"/>
                          <a:cs typeface="Sakkal Majalla" panose="02000000000000000000" pitchFamily="2" charset="-78"/>
                          <a:hlinkClick r:id="rId14"/>
                        </a:rPr>
                        <a:t>nalahmad@Chamber.org.sa</a:t>
                      </a:r>
                      <a:r>
                        <a:rPr lang="en-US" sz="1400" b="0" i="0" u="none" strike="noStrike" kern="1200" dirty="0">
                          <a:solidFill>
                            <a:schemeClr val="dk1"/>
                          </a:solidFill>
                          <a:latin typeface="Sakkal Majalla" panose="02000000000000000000" pitchFamily="2" charset="-78"/>
                          <a:ea typeface="+mn-ea"/>
                          <a:cs typeface="Sakkal Majalla" panose="02000000000000000000" pitchFamily="2" charset="-78"/>
                        </a:rPr>
                        <a:t>     </a:t>
                      </a:r>
                      <a:r>
                        <a:rPr lang="ar-SA" sz="1400" b="0" i="0" u="none" strike="noStrike" kern="1200" dirty="0">
                          <a:solidFill>
                            <a:schemeClr val="dk1"/>
                          </a:solidFill>
                          <a:latin typeface="Sakkal Majalla" panose="02000000000000000000" pitchFamily="2" charset="-78"/>
                          <a:ea typeface="+mn-ea"/>
                          <a:cs typeface="Sakkal Majalla" panose="02000000000000000000" pitchFamily="2" charset="-78"/>
                        </a:rPr>
                        <a:t>                </a:t>
                      </a:r>
                      <a:endParaRPr lang="en-US" sz="14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T="45707" marB="457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r>
                        <a:rPr lang="ar-SA"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8991609</a:t>
                      </a:r>
                      <a:r>
                        <a:rPr lang="ar-SA"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a:t>
                      </a:r>
                      <a:endPar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endParaRPr>
                    </a:p>
                    <a:p>
                      <a:pPr marL="0" marR="0" indent="0" algn="ctr" defTabSz="914400" rtl="0" eaLnBrk="1" fontAlgn="ctr" latinLnBrk="0" hangingPunct="1">
                        <a:lnSpc>
                          <a:spcPct val="100000"/>
                        </a:lnSpc>
                        <a:spcBef>
                          <a:spcPts val="0"/>
                        </a:spcBef>
                        <a:spcAft>
                          <a:spcPts val="0"/>
                        </a:spcAft>
                        <a:buClrTx/>
                        <a:buSzTx/>
                        <a:buFontTx/>
                        <a:buNone/>
                        <a:tabLst/>
                        <a:defRPr/>
                      </a:pPr>
                      <a:r>
                        <a:rPr lang="ar-SA"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a:t>
                      </a:r>
                      <a:r>
                        <a:rPr lang="ar-SA"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Ext  8206</a:t>
                      </a:r>
                      <a:r>
                        <a:rPr lang="ar-SA"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a:t>
                      </a:r>
                      <a:r>
                        <a:rPr lang="ar-SA"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a:t>
                      </a:r>
                      <a:endPar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نورة الأحمد </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spcBef>
                          <a:spcPts val="0"/>
                        </a:spcBef>
                        <a:spcAft>
                          <a:spcPts val="0"/>
                        </a:spcAft>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t>
                      </a: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59111">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Norah k. Al Ahmad</a:t>
                      </a: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a:t>
                      </a: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31355">
                <a:tc rowSpan="2">
                  <a:txBody>
                    <a:bodyPr/>
                    <a:lstStyle/>
                    <a:p>
                      <a:pPr algn="ct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15"/>
                        </a:rPr>
                        <a:t>habdelazim@chamber.org.sa</a:t>
                      </a:r>
                      <a:r>
                        <a:rPr lang="ar-SA"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7" marR="91437" marT="45705" marB="457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Ext  </a:t>
                      </a:r>
                      <a:r>
                        <a:rPr lang="ar-SA"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8038</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حاتم عبد العظيم </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باحث اقتصادي </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31355">
                <a:tc vMerge="1">
                  <a:txBody>
                    <a:bodyPr/>
                    <a:lstStyle/>
                    <a:p>
                      <a:pPr algn="ctr"/>
                      <a:endParaRPr lang="en-US" sz="1000" b="0" i="0" u="none" strike="noStrike" kern="1200" dirty="0">
                        <a:solidFill>
                          <a:schemeClr val="dk1"/>
                        </a:solidFill>
                        <a:latin typeface="Arail"/>
                        <a:ea typeface="+mn-ea"/>
                        <a:cs typeface="+mn-cs"/>
                      </a:endParaRPr>
                    </a:p>
                  </a:txBody>
                  <a:tcPr marT="45704" marB="457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Hatem M. Abdelazim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Economic Researcher</a:t>
                      </a: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53B1A6A6-AF28-4548-870D-AFFA12E4B36D}"/>
              </a:ext>
            </a:extLst>
          </p:cNvPr>
          <p:cNvSpPr>
            <a:spLocks noGrp="1"/>
          </p:cNvSpPr>
          <p:nvPr>
            <p:ph type="title"/>
          </p:nvPr>
        </p:nvSpPr>
        <p:spPr/>
        <p:txBody>
          <a:bodyPr/>
          <a:lstStyle/>
          <a:p>
            <a:endParaRPr lang="en-US" altLang="en-US">
              <a:latin typeface="Sakkal Majalla" panose="02000000000000000000" pitchFamily="2" charset="-78"/>
              <a:cs typeface="Sakkal Majalla" panose="02000000000000000000" pitchFamily="2" charset="-78"/>
            </a:endParaRPr>
          </a:p>
        </p:txBody>
      </p:sp>
      <p:sp>
        <p:nvSpPr>
          <p:cNvPr id="73731" name="Content Placeholder 2">
            <a:extLst>
              <a:ext uri="{FF2B5EF4-FFF2-40B4-BE49-F238E27FC236}">
                <a16:creationId xmlns:a16="http://schemas.microsoft.com/office/drawing/2014/main" id="{46C1C873-CD53-4D1D-B88F-80E6AC1E676C}"/>
              </a:ext>
            </a:extLst>
          </p:cNvPr>
          <p:cNvSpPr>
            <a:spLocks noGrp="1"/>
          </p:cNvSpPr>
          <p:nvPr>
            <p:ph idx="1"/>
          </p:nvPr>
        </p:nvSpPr>
        <p:spPr/>
        <p:txBody>
          <a:bodyPr/>
          <a:lstStyle/>
          <a:p>
            <a:endParaRPr lang="en-US" altLang="en-US">
              <a:latin typeface="Sakkal Majalla" panose="02000000000000000000" pitchFamily="2" charset="-78"/>
              <a:cs typeface="Sakkal Majalla" panose="02000000000000000000" pitchFamily="2" charset="-78"/>
            </a:endParaRPr>
          </a:p>
        </p:txBody>
      </p:sp>
      <p:pic>
        <p:nvPicPr>
          <p:cNvPr id="73732" name="Picture 17" descr="2">
            <a:extLst>
              <a:ext uri="{FF2B5EF4-FFF2-40B4-BE49-F238E27FC236}">
                <a16:creationId xmlns:a16="http://schemas.microsoft.com/office/drawing/2014/main" id="{3BE91568-EB1C-47B2-B064-76DBE72BC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49B73D59-D0B2-44EF-AD93-CF228463EE27}"/>
              </a:ext>
            </a:extLst>
          </p:cNvPr>
          <p:cNvGraphicFramePr>
            <a:graphicFrameLocks noGrp="1"/>
          </p:cNvGraphicFramePr>
          <p:nvPr>
            <p:extLst>
              <p:ext uri="{D42A27DB-BD31-4B8C-83A1-F6EECF244321}">
                <p14:modId xmlns:p14="http://schemas.microsoft.com/office/powerpoint/2010/main" val="3149795139"/>
              </p:ext>
            </p:extLst>
          </p:nvPr>
        </p:nvGraphicFramePr>
        <p:xfrm>
          <a:off x="228600" y="2209800"/>
          <a:ext cx="8763000" cy="984250"/>
        </p:xfrm>
        <a:graphic>
          <a:graphicData uri="http://schemas.openxmlformats.org/drawingml/2006/table">
            <a:tbl>
              <a:tblPr firstRow="1" bandRow="1">
                <a:tableStyleId>{5C22544A-7EE6-4342-B048-85BDC9FD1C3A}</a:tableStyleId>
              </a:tblPr>
              <a:tblGrid>
                <a:gridCol w="1993470">
                  <a:extLst>
                    <a:ext uri="{9D8B030D-6E8A-4147-A177-3AD203B41FA5}">
                      <a16:colId xmlns:a16="http://schemas.microsoft.com/office/drawing/2014/main" val="20000"/>
                    </a:ext>
                  </a:extLst>
                </a:gridCol>
                <a:gridCol w="1977616">
                  <a:extLst>
                    <a:ext uri="{9D8B030D-6E8A-4147-A177-3AD203B41FA5}">
                      <a16:colId xmlns:a16="http://schemas.microsoft.com/office/drawing/2014/main" val="20001"/>
                    </a:ext>
                  </a:extLst>
                </a:gridCol>
                <a:gridCol w="1439114">
                  <a:extLst>
                    <a:ext uri="{9D8B030D-6E8A-4147-A177-3AD203B41FA5}">
                      <a16:colId xmlns:a16="http://schemas.microsoft.com/office/drawing/2014/main" val="20003"/>
                    </a:ext>
                  </a:extLst>
                </a:gridCol>
                <a:gridCol w="3352800">
                  <a:extLst>
                    <a:ext uri="{9D8B030D-6E8A-4147-A177-3AD203B41FA5}">
                      <a16:colId xmlns:a16="http://schemas.microsoft.com/office/drawing/2014/main" val="20004"/>
                    </a:ext>
                  </a:extLst>
                </a:gridCol>
              </a:tblGrid>
              <a:tr h="384796">
                <a:tc rowSpan="2">
                  <a:txBody>
                    <a:bodyPr/>
                    <a:lstStyle/>
                    <a:p>
                      <a:pPr algn="ct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4"/>
                        </a:rPr>
                        <a:t>eisasd@chamber.org.sa</a:t>
                      </a:r>
                      <a:r>
                        <a:rPr lang="ar-SA"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endPar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p>
                      <a:pPr algn="ctr"/>
                      <a:endPar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T="45690" marB="456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عيسى</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الدوسري</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مساعد الامين العام لقطاع</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الخدمات المساندة</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18" marB="95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99454">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Essa</a:t>
                      </a: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Al Dossary</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Secretary General Assistant</a:t>
                      </a: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For support Services Sector</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18" marB="95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6" name="Table 5">
            <a:extLst>
              <a:ext uri="{FF2B5EF4-FFF2-40B4-BE49-F238E27FC236}">
                <a16:creationId xmlns:a16="http://schemas.microsoft.com/office/drawing/2014/main" id="{48F2FAEF-BACC-494F-9828-7C0E3BFD5FC7}"/>
              </a:ext>
            </a:extLst>
          </p:cNvPr>
          <p:cNvGraphicFramePr>
            <a:graphicFrameLocks noGrp="1"/>
          </p:cNvGraphicFramePr>
          <p:nvPr>
            <p:extLst>
              <p:ext uri="{D42A27DB-BD31-4B8C-83A1-F6EECF244321}">
                <p14:modId xmlns:p14="http://schemas.microsoft.com/office/powerpoint/2010/main" val="293784663"/>
              </p:ext>
            </p:extLst>
          </p:nvPr>
        </p:nvGraphicFramePr>
        <p:xfrm>
          <a:off x="228600" y="3352800"/>
          <a:ext cx="8763001" cy="1004888"/>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3"/>
                    </a:ext>
                  </a:extLst>
                </a:gridCol>
                <a:gridCol w="3200401">
                  <a:extLst>
                    <a:ext uri="{9D8B030D-6E8A-4147-A177-3AD203B41FA5}">
                      <a16:colId xmlns:a16="http://schemas.microsoft.com/office/drawing/2014/main" val="20004"/>
                    </a:ext>
                  </a:extLst>
                </a:gridCol>
              </a:tblGrid>
              <a:tr h="405974">
                <a:tc rowSpan="2">
                  <a:txBody>
                    <a:bodyPr/>
                    <a:lstStyle/>
                    <a:p>
                      <a:pPr algn="ctr"/>
                      <a:r>
                        <a:rPr lang="en-US" sz="1600" b="0" i="0" u="none" strike="noStrike" kern="120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hlinkClick r:id="rId5"/>
                        </a:rPr>
                        <a:t>mmashyakhi@Chamber.org.sa</a:t>
                      </a:r>
                      <a:r>
                        <a:rPr lang="en-US" sz="1600" b="0" i="0" u="none" strike="noStrike" kern="120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 </a:t>
                      </a:r>
                    </a:p>
                  </a:txBody>
                  <a:tcPr marT="45633" marB="4563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محمد مشيخي</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سكرتير مساعد الأمين</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العام ل</a:t>
                      </a: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قطاع الخدمات المساندة</a:t>
                      </a:r>
                    </a:p>
                  </a:txBody>
                  <a:tcPr marT="45633" marB="4563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98914">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Mohammed A. Mashyakhi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Shared Services Sector ASG Secretary</a:t>
                      </a:r>
                    </a:p>
                  </a:txBody>
                  <a:tcPr marL="9525" marR="9525" marT="9507" marB="95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7" name="Rectangle 6">
            <a:extLst>
              <a:ext uri="{FF2B5EF4-FFF2-40B4-BE49-F238E27FC236}">
                <a16:creationId xmlns:a16="http://schemas.microsoft.com/office/drawing/2014/main" id="{68FAABFD-C7FA-4539-A6B9-150B94CA7CA4}"/>
              </a:ext>
            </a:extLst>
          </p:cNvPr>
          <p:cNvSpPr/>
          <p:nvPr/>
        </p:nvSpPr>
        <p:spPr>
          <a:xfrm>
            <a:off x="5410200" y="1595438"/>
            <a:ext cx="2819400" cy="369887"/>
          </a:xfrm>
          <a:prstGeom prst="rect">
            <a:avLst/>
          </a:prstGeom>
        </p:spPr>
        <p:txBody>
          <a:bodyPr wrap="square">
            <a:spAutoFit/>
          </a:bodyPr>
          <a:lstStyle/>
          <a:p>
            <a:pPr algn="just" rtl="1" eaLnBrk="1" fontAlgn="auto" hangingPunct="1">
              <a:spcBef>
                <a:spcPts val="0"/>
              </a:spcBef>
              <a:spcAft>
                <a:spcPts val="0"/>
              </a:spcAft>
              <a:buFont typeface="Wingdings" pitchFamily="2" charset="2"/>
              <a:buChar char="q"/>
              <a:defRPr/>
            </a:pPr>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قطاع الخدمات المساندة </a:t>
            </a:r>
          </a:p>
        </p:txBody>
      </p:sp>
      <p:sp>
        <p:nvSpPr>
          <p:cNvPr id="9" name="Rounded Rectangle 8">
            <a:hlinkClick r:id="rId6" action="ppaction://hlinksldjump"/>
            <a:extLst>
              <a:ext uri="{FF2B5EF4-FFF2-40B4-BE49-F238E27FC236}">
                <a16:creationId xmlns:a16="http://schemas.microsoft.com/office/drawing/2014/main" id="{EFACEEDF-8285-4ECE-8949-CC72FDA5EC41}"/>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Sakkal Majalla" panose="02000000000000000000" pitchFamily="2" charset="-78"/>
                <a:ea typeface="Hawyia  Chamber" pitchFamily="18" charset="-78"/>
                <a:cs typeface="Sakkal Majalla" panose="02000000000000000000" pitchFamily="2" charset="-78"/>
              </a:rPr>
              <a:t>القائمة الرئيسية</a:t>
            </a:r>
            <a:endParaRPr lang="en-US" sz="1000" dirty="0">
              <a:latin typeface="Sakkal Majalla" panose="02000000000000000000" pitchFamily="2" charset="-78"/>
              <a:ea typeface="Hawyia  Chamber" pitchFamily="18" charset="-78"/>
              <a:cs typeface="Sakkal Majalla" panose="02000000000000000000" pitchFamily="2" charset="-78"/>
            </a:endParaRPr>
          </a:p>
        </p:txBody>
      </p:sp>
      <p:sp>
        <p:nvSpPr>
          <p:cNvPr id="10" name="Rounded Rectangle 9">
            <a:hlinkClick r:id="rId7" action="ppaction://hlinksldjump"/>
            <a:extLst>
              <a:ext uri="{FF2B5EF4-FFF2-40B4-BE49-F238E27FC236}">
                <a16:creationId xmlns:a16="http://schemas.microsoft.com/office/drawing/2014/main" id="{5175C6CE-67D5-48EF-B247-2A644F5B1B2B}"/>
              </a:ext>
            </a:extLst>
          </p:cNvPr>
          <p:cNvSpPr/>
          <p:nvPr/>
        </p:nvSpPr>
        <p:spPr>
          <a:xfrm>
            <a:off x="65532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Sakkal Majalla" panose="02000000000000000000" pitchFamily="2" charset="-78"/>
                <a:ea typeface="Hawyia  Chamber" pitchFamily="18" charset="-78"/>
                <a:cs typeface="Sakkal Majalla" panose="02000000000000000000" pitchFamily="2" charset="-78"/>
              </a:rPr>
              <a:t>قائمة الهواتف</a:t>
            </a:r>
            <a:endParaRPr lang="en-US" sz="1000" dirty="0">
              <a:latin typeface="Sakkal Majalla" panose="02000000000000000000" pitchFamily="2" charset="-78"/>
              <a:ea typeface="Hawyia  Chamber" pitchFamily="18" charset="-78"/>
              <a:cs typeface="Sakkal Majalla" panose="02000000000000000000" pitchFamily="2" charset="-78"/>
            </a:endParaRPr>
          </a:p>
        </p:txBody>
      </p:sp>
      <p:sp>
        <p:nvSpPr>
          <p:cNvPr id="11" name="Title 1">
            <a:extLst>
              <a:ext uri="{FF2B5EF4-FFF2-40B4-BE49-F238E27FC236}">
                <a16:creationId xmlns:a16="http://schemas.microsoft.com/office/drawing/2014/main" id="{212B9464-118D-4281-A867-B4C63EE465E3}"/>
              </a:ext>
            </a:extLst>
          </p:cNvPr>
          <p:cNvSpPr txBox="1">
            <a:spLocks/>
          </p:cNvSpPr>
          <p:nvPr/>
        </p:nvSpPr>
        <p:spPr>
          <a:xfrm>
            <a:off x="-60960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3" name="Rectangle 12">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7" descr="2">
            <a:extLst>
              <a:ext uri="{FF2B5EF4-FFF2-40B4-BE49-F238E27FC236}">
                <a16:creationId xmlns:a16="http://schemas.microsoft.com/office/drawing/2014/main" id="{5F71D587-468A-490A-8864-83F560A76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2540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86728817-D531-49DE-8D55-DC128CFBA91B}"/>
              </a:ext>
            </a:extLst>
          </p:cNvPr>
          <p:cNvSpPr txBox="1">
            <a:spLocks/>
          </p:cNvSpPr>
          <p:nvPr/>
        </p:nvSpPr>
        <p:spPr>
          <a:xfrm>
            <a:off x="-60960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4" name="Rounded Rectangle 13">
            <a:hlinkClick r:id="rId4" action="ppaction://hlinksldjump"/>
            <a:extLst>
              <a:ext uri="{FF2B5EF4-FFF2-40B4-BE49-F238E27FC236}">
                <a16:creationId xmlns:a16="http://schemas.microsoft.com/office/drawing/2014/main" id="{61181256-7BE2-4794-814F-E25C6A471BF5}"/>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20" name="Rounded Rectangle 19">
            <a:hlinkClick r:id="rId5" action="ppaction://hlinksldjump"/>
            <a:extLst>
              <a:ext uri="{FF2B5EF4-FFF2-40B4-BE49-F238E27FC236}">
                <a16:creationId xmlns:a16="http://schemas.microsoft.com/office/drawing/2014/main" id="{688C9FE7-547D-4DFF-944B-E33EDC815828}"/>
              </a:ext>
            </a:extLst>
          </p:cNvPr>
          <p:cNvSpPr/>
          <p:nvPr/>
        </p:nvSpPr>
        <p:spPr>
          <a:xfrm>
            <a:off x="65532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graphicFrame>
        <p:nvGraphicFramePr>
          <p:cNvPr id="7" name="Table 6">
            <a:extLst>
              <a:ext uri="{FF2B5EF4-FFF2-40B4-BE49-F238E27FC236}">
                <a16:creationId xmlns:a16="http://schemas.microsoft.com/office/drawing/2014/main" id="{76B774AF-77EE-4CC6-A3CB-EE43131F1D46}"/>
              </a:ext>
            </a:extLst>
          </p:cNvPr>
          <p:cNvGraphicFramePr>
            <a:graphicFrameLocks noGrp="1"/>
          </p:cNvGraphicFramePr>
          <p:nvPr>
            <p:extLst>
              <p:ext uri="{D42A27DB-BD31-4B8C-83A1-F6EECF244321}">
                <p14:modId xmlns:p14="http://schemas.microsoft.com/office/powerpoint/2010/main" val="3453367175"/>
              </p:ext>
            </p:extLst>
          </p:nvPr>
        </p:nvGraphicFramePr>
        <p:xfrm>
          <a:off x="147408" y="2025917"/>
          <a:ext cx="8870951" cy="3479367"/>
        </p:xfrm>
        <a:graphic>
          <a:graphicData uri="http://schemas.openxmlformats.org/drawingml/2006/table">
            <a:tbl>
              <a:tblPr firstRow="1" bandRow="1">
                <a:tableStyleId>{5C22544A-7EE6-4342-B048-85BDC9FD1C3A}</a:tableStyleId>
              </a:tblPr>
              <a:tblGrid>
                <a:gridCol w="2274703">
                  <a:extLst>
                    <a:ext uri="{9D8B030D-6E8A-4147-A177-3AD203B41FA5}">
                      <a16:colId xmlns:a16="http://schemas.microsoft.com/office/drawing/2014/main" val="20000"/>
                    </a:ext>
                  </a:extLst>
                </a:gridCol>
                <a:gridCol w="1128305">
                  <a:extLst>
                    <a:ext uri="{9D8B030D-6E8A-4147-A177-3AD203B41FA5}">
                      <a16:colId xmlns:a16="http://schemas.microsoft.com/office/drawing/2014/main" val="20001"/>
                    </a:ext>
                  </a:extLst>
                </a:gridCol>
                <a:gridCol w="2415788">
                  <a:extLst>
                    <a:ext uri="{9D8B030D-6E8A-4147-A177-3AD203B41FA5}">
                      <a16:colId xmlns:a16="http://schemas.microsoft.com/office/drawing/2014/main" val="20002"/>
                    </a:ext>
                  </a:extLst>
                </a:gridCol>
                <a:gridCol w="3052155">
                  <a:extLst>
                    <a:ext uri="{9D8B030D-6E8A-4147-A177-3AD203B41FA5}">
                      <a16:colId xmlns:a16="http://schemas.microsoft.com/office/drawing/2014/main" val="20003"/>
                    </a:ext>
                  </a:extLst>
                </a:gridCol>
              </a:tblGrid>
              <a:tr h="458517">
                <a:tc rowSpan="2">
                  <a:txBody>
                    <a:bodyPr/>
                    <a:lstStyle/>
                    <a:p>
                      <a:pPr algn="ct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6"/>
                        </a:rPr>
                        <a:t>haldossary@Chamber.org.sa</a:t>
                      </a: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p>
                      <a:pPr algn="ct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4" marR="91434"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T/ 8598046</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حمد</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الدوسري</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مدير مركز</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التحكيم</a:t>
                      </a:r>
                      <a:endPar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1434" marR="91434" marT="45717" marB="4571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32624">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Hamad </a:t>
                      </a:r>
                      <a:r>
                        <a:rPr lang="en-US" sz="14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A.Al</a:t>
                      </a: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Dossary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Arbitration Center Manager</a:t>
                      </a: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24" marB="952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27018">
                <a:tc rowSpan="2">
                  <a:txBody>
                    <a:bodyPr/>
                    <a:lstStyle/>
                    <a:p>
                      <a:pPr algn="ctr"/>
                      <a:r>
                        <a:rPr lang="en-US" sz="1400" b="0" i="0" u="sng" strike="noStrike" kern="1200" dirty="0">
                          <a:solidFill>
                            <a:srgbClr val="0000FF"/>
                          </a:solidFill>
                          <a:effectLst/>
                          <a:latin typeface="Sakkal Majalla" panose="02000000000000000000" pitchFamily="2" charset="-78"/>
                          <a:ea typeface="+mn-ea"/>
                          <a:cs typeface="Sakkal Majalla" panose="02000000000000000000" pitchFamily="2" charset="-78"/>
                        </a:rPr>
                        <a:t>ayghamdi@chamber.org.sa</a:t>
                      </a:r>
                    </a:p>
                  </a:txBody>
                  <a:tcPr marL="91434" marR="91434"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عبدالرحيم</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الغامدي </a:t>
                      </a: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منسق</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إداري </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24" marB="95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24826">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Abdul</a:t>
                      </a:r>
                      <a:r>
                        <a:rPr lang="en-US"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Rahim y. al </a:t>
                      </a:r>
                      <a:r>
                        <a:rPr lang="en-US" sz="1400" b="0" kern="1200" baseline="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ghamdi</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Administrative Coordinator</a:t>
                      </a:r>
                    </a:p>
                    <a:p>
                      <a:pPr marL="0" marR="0" algn="ctr" defTabSz="914400" rtl="1" eaLnBrk="1" latinLnBrk="0" hangingPunct="1">
                        <a:spcBef>
                          <a:spcPts val="0"/>
                        </a:spcBef>
                        <a:spcAft>
                          <a:spcPts val="0"/>
                        </a:spcAft>
                      </a:pP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24" marB="95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59289">
                <a:tc rowSpan="2">
                  <a:txBody>
                    <a:bodyPr/>
                    <a:lstStyle/>
                    <a:p>
                      <a:pPr algn="ct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7"/>
                        </a:rPr>
                        <a:t>ialkhwaiter@chamber.org.sa</a:t>
                      </a: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4" marR="91434"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إبراهيم </a:t>
                      </a:r>
                      <a:r>
                        <a:rPr lang="ar-SA" sz="14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الخويطر</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spcBef>
                          <a:spcPts val="0"/>
                        </a:spcBef>
                        <a:spcAft>
                          <a:spcPts val="0"/>
                        </a:spcAft>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منسق إداري</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24" marB="95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432624">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Ibrahim A. Al </a:t>
                      </a:r>
                      <a:r>
                        <a:rPr lang="en-US" sz="14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Khuwaiter</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Administrative Coordinator</a:t>
                      </a:r>
                    </a:p>
                    <a:p>
                      <a:pPr marL="0" marR="0" algn="ctr" rtl="1">
                        <a:spcBef>
                          <a:spcPts val="0"/>
                        </a:spcBef>
                        <a:spcAft>
                          <a:spcPts val="0"/>
                        </a:spcAft>
                      </a:pP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24" marB="95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27018">
                <a:tc rowSpan="2">
                  <a:txBody>
                    <a:bodyPr/>
                    <a:lstStyle/>
                    <a:p>
                      <a:pPr algn="ct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8"/>
                        </a:rPr>
                        <a:t>rajeh@chamber.org.sa</a:t>
                      </a: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4" marR="91434"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راجح الراجح </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spcBef>
                          <a:spcPts val="0"/>
                        </a:spcBef>
                        <a:spcAft>
                          <a:spcPts val="0"/>
                        </a:spcAft>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منسق إداري</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24" marB="95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432624">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Rajeh</a:t>
                      </a: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 Al </a:t>
                      </a:r>
                      <a:r>
                        <a:rPr lang="en-US" sz="14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Rajeh</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Administrative Coordinator</a:t>
                      </a:r>
                    </a:p>
                    <a:p>
                      <a:pPr marL="0" marR="0" algn="ctr" rtl="1">
                        <a:spcBef>
                          <a:spcPts val="0"/>
                        </a:spcBef>
                        <a:spcAft>
                          <a:spcPts val="0"/>
                        </a:spcAft>
                      </a:pP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24" marB="95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27018">
                <a:tc rowSpan="2">
                  <a:txBody>
                    <a:bodyPr/>
                    <a:lstStyle/>
                    <a:p>
                      <a:pPr algn="ctr"/>
                      <a:endParaRPr lang="en-US" sz="10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L="91434" marR="91434"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24" marB="95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27018">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24" marB="95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bl>
          </a:graphicData>
        </a:graphic>
      </p:graphicFrame>
      <p:sp>
        <p:nvSpPr>
          <p:cNvPr id="8" name="Rectangle 7">
            <a:extLst>
              <a:ext uri="{FF2B5EF4-FFF2-40B4-BE49-F238E27FC236}">
                <a16:creationId xmlns:a16="http://schemas.microsoft.com/office/drawing/2014/main" id="{4E8CEA92-9484-4334-ACD3-8A2E254F02E0}"/>
              </a:ext>
            </a:extLst>
          </p:cNvPr>
          <p:cNvSpPr/>
          <p:nvPr/>
        </p:nvSpPr>
        <p:spPr>
          <a:xfrm>
            <a:off x="6665912" y="1588499"/>
            <a:ext cx="1677988" cy="369888"/>
          </a:xfrm>
          <a:prstGeom prst="rect">
            <a:avLst/>
          </a:prstGeom>
        </p:spPr>
        <p:txBody>
          <a:bodyPr wrap="square">
            <a:spAutoFit/>
          </a:bodyPr>
          <a:lstStyle/>
          <a:p>
            <a:pPr algn="just" rtl="1" eaLnBrk="1" fontAlgn="auto" hangingPunct="1">
              <a:spcBef>
                <a:spcPts val="0"/>
              </a:spcBef>
              <a:spcAft>
                <a:spcPts val="0"/>
              </a:spcAft>
              <a:buFont typeface="Wingdings" pitchFamily="2" charset="2"/>
              <a:buChar char="q"/>
              <a:defRPr/>
            </a:pPr>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مركز التحكيم </a:t>
            </a:r>
          </a:p>
        </p:txBody>
      </p:sp>
      <p:sp>
        <p:nvSpPr>
          <p:cNvPr id="11" name="Title 1">
            <a:extLst>
              <a:ext uri="{FF2B5EF4-FFF2-40B4-BE49-F238E27FC236}">
                <a16:creationId xmlns:a16="http://schemas.microsoft.com/office/drawing/2014/main" id="{212B9464-118D-4281-A867-B4C63EE465E3}"/>
              </a:ext>
            </a:extLst>
          </p:cNvPr>
          <p:cNvSpPr txBox="1">
            <a:spLocks/>
          </p:cNvSpPr>
          <p:nvPr/>
        </p:nvSpPr>
        <p:spPr>
          <a:xfrm>
            <a:off x="-478126" y="5915025"/>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3" name="Rectangle 12">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2">
            <a:extLst>
              <a:ext uri="{FF2B5EF4-FFF2-40B4-BE49-F238E27FC236}">
                <a16:creationId xmlns:a16="http://schemas.microsoft.com/office/drawing/2014/main" id="{7A7A1638-7868-4D71-8ED0-616437D1CA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498" t="6075" r="5705" b="4170"/>
          <a:stretch>
            <a:fillRect/>
          </a:stretch>
        </p:blipFill>
        <p:spPr bwMode="auto">
          <a:xfrm>
            <a:off x="-17463" y="0"/>
            <a:ext cx="9161463" cy="681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5">
            <a:extLst>
              <a:ext uri="{FF2B5EF4-FFF2-40B4-BE49-F238E27FC236}">
                <a16:creationId xmlns:a16="http://schemas.microsoft.com/office/drawing/2014/main" id="{42482C73-64E5-4BFD-8911-AC2F58F9E010}"/>
              </a:ext>
            </a:extLst>
          </p:cNvPr>
          <p:cNvSpPr txBox="1">
            <a:spLocks noChangeArrowheads="1"/>
          </p:cNvSpPr>
          <p:nvPr/>
        </p:nvSpPr>
        <p:spPr bwMode="auto">
          <a:xfrm>
            <a:off x="316705" y="2350734"/>
            <a:ext cx="69135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ar-YE" altLang="ar-SA" sz="1800" b="1" dirty="0">
                <a:solidFill>
                  <a:schemeClr val="accent2"/>
                </a:solidFill>
                <a:latin typeface="Sakkal Majalla" panose="02000000000000000000" pitchFamily="2" charset="-78"/>
                <a:cs typeface="Sakkal Majalla" panose="02000000000000000000" pitchFamily="2" charset="-78"/>
              </a:rPr>
              <a:t>رؤية الغرفة </a:t>
            </a:r>
          </a:p>
          <a:p>
            <a:pPr algn="just" rtl="1" eaLnBrk="1" hangingPunct="1">
              <a:spcBef>
                <a:spcPct val="0"/>
              </a:spcBef>
              <a:buFontTx/>
              <a:buNone/>
            </a:pPr>
            <a:r>
              <a:rPr lang="ar-SA" altLang="ar-SA" sz="1800" dirty="0">
                <a:latin typeface="Sakkal Majalla" panose="02000000000000000000" pitchFamily="2" charset="-78"/>
                <a:cs typeface="Sakkal Majalla" panose="02000000000000000000" pitchFamily="2" charset="-78"/>
              </a:rPr>
              <a:t>راعية…</a:t>
            </a:r>
            <a:r>
              <a:rPr lang="en-US" altLang="ar-SA" sz="1800" dirty="0">
                <a:latin typeface="Sakkal Majalla" panose="02000000000000000000" pitchFamily="2" charset="-78"/>
                <a:cs typeface="Sakkal Majalla" panose="02000000000000000000" pitchFamily="2" charset="-78"/>
              </a:rPr>
              <a:t>…..</a:t>
            </a:r>
            <a:r>
              <a:rPr lang="ar-SA" altLang="ar-SA" sz="1800" dirty="0">
                <a:latin typeface="Sakkal Majalla" panose="02000000000000000000" pitchFamily="2" charset="-78"/>
                <a:cs typeface="Sakkal Majalla" panose="02000000000000000000" pitchFamily="2" charset="-78"/>
              </a:rPr>
              <a:t>..لقطاع الأعمال</a:t>
            </a:r>
          </a:p>
          <a:p>
            <a:pPr algn="just" rtl="1" eaLnBrk="1" hangingPunct="1">
              <a:spcBef>
                <a:spcPct val="0"/>
              </a:spcBef>
              <a:buFontTx/>
              <a:buNone/>
            </a:pPr>
            <a:r>
              <a:rPr lang="ar-SA" altLang="ar-SA" sz="1800" dirty="0">
                <a:latin typeface="Sakkal Majalla" panose="02000000000000000000" pitchFamily="2" charset="-78"/>
                <a:cs typeface="Sakkal Majalla" panose="02000000000000000000" pitchFamily="2" charset="-78"/>
              </a:rPr>
              <a:t>رائدة ...</a:t>
            </a:r>
            <a:r>
              <a:rPr lang="en-US" altLang="ar-SA" sz="1800" dirty="0">
                <a:latin typeface="Sakkal Majalla" panose="02000000000000000000" pitchFamily="2" charset="-78"/>
                <a:cs typeface="Sakkal Majalla" panose="02000000000000000000" pitchFamily="2" charset="-78"/>
              </a:rPr>
              <a:t>....</a:t>
            </a:r>
            <a:r>
              <a:rPr lang="ar-SA" altLang="ar-SA" sz="1800" dirty="0">
                <a:latin typeface="Sakkal Majalla" panose="02000000000000000000" pitchFamily="2" charset="-78"/>
                <a:cs typeface="Sakkal Majalla" panose="02000000000000000000" pitchFamily="2" charset="-78"/>
              </a:rPr>
              <a:t>. لتنمية مستدامة </a:t>
            </a:r>
          </a:p>
          <a:p>
            <a:pPr algn="just" rtl="1" eaLnBrk="1" hangingPunct="1">
              <a:spcBef>
                <a:spcPct val="0"/>
              </a:spcBef>
              <a:buFontTx/>
              <a:buNone/>
            </a:pPr>
            <a:r>
              <a:rPr lang="ar-SA" altLang="ar-SA" sz="1800" dirty="0">
                <a:latin typeface="Sakkal Majalla" panose="02000000000000000000" pitchFamily="2" charset="-78"/>
                <a:cs typeface="Sakkal Majalla" panose="02000000000000000000" pitchFamily="2" charset="-78"/>
              </a:rPr>
              <a:t>متميزة …... بأدائها وخدماتها</a:t>
            </a:r>
            <a:endParaRPr lang="ar-YE" altLang="ar-SA" sz="1800" dirty="0">
              <a:latin typeface="Sakkal Majalla" panose="02000000000000000000" pitchFamily="2" charset="-78"/>
              <a:cs typeface="Sakkal Majalla" panose="02000000000000000000" pitchFamily="2" charset="-78"/>
            </a:endParaRPr>
          </a:p>
        </p:txBody>
      </p:sp>
      <p:sp>
        <p:nvSpPr>
          <p:cNvPr id="7172" name="TextBox 6">
            <a:extLst>
              <a:ext uri="{FF2B5EF4-FFF2-40B4-BE49-F238E27FC236}">
                <a16:creationId xmlns:a16="http://schemas.microsoft.com/office/drawing/2014/main" id="{D2A5E0A0-FD20-42C6-9793-8036AE838997}"/>
              </a:ext>
            </a:extLst>
          </p:cNvPr>
          <p:cNvSpPr txBox="1">
            <a:spLocks noChangeArrowheads="1"/>
          </p:cNvSpPr>
          <p:nvPr/>
        </p:nvSpPr>
        <p:spPr bwMode="auto">
          <a:xfrm>
            <a:off x="451643" y="3641802"/>
            <a:ext cx="67786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ar-YE" altLang="ar-SA" sz="1800" b="1" dirty="0">
                <a:solidFill>
                  <a:schemeClr val="accent2"/>
                </a:solidFill>
                <a:latin typeface="Sakkal Majalla" panose="02000000000000000000" pitchFamily="2" charset="-78"/>
                <a:cs typeface="Sakkal Majalla" panose="02000000000000000000" pitchFamily="2" charset="-78"/>
              </a:rPr>
              <a:t>رسالة الغرفة </a:t>
            </a:r>
          </a:p>
          <a:p>
            <a:pPr algn="just" rtl="1" eaLnBrk="1" hangingPunct="1">
              <a:spcBef>
                <a:spcPct val="0"/>
              </a:spcBef>
              <a:buFontTx/>
              <a:buNone/>
            </a:pPr>
            <a:r>
              <a:rPr lang="ar-SA" altLang="ar-SA" sz="1800" dirty="0">
                <a:latin typeface="Sakkal Majalla" panose="02000000000000000000" pitchFamily="2" charset="-78"/>
                <a:cs typeface="Sakkal Majalla" panose="02000000000000000000" pitchFamily="2" charset="-78"/>
              </a:rPr>
              <a:t>دعم وتطوير العمل الاقتصادي والتنموي لقطاع الأعمال والعمل</a:t>
            </a:r>
          </a:p>
          <a:p>
            <a:pPr algn="just" rtl="1" eaLnBrk="1" hangingPunct="1">
              <a:spcBef>
                <a:spcPct val="0"/>
              </a:spcBef>
              <a:buFontTx/>
              <a:buNone/>
            </a:pPr>
            <a:r>
              <a:rPr lang="ar-SA" altLang="ar-SA" sz="1800" dirty="0">
                <a:latin typeface="Sakkal Majalla" panose="02000000000000000000" pitchFamily="2" charset="-78"/>
                <a:cs typeface="Sakkal Majalla" panose="02000000000000000000" pitchFamily="2" charset="-78"/>
              </a:rPr>
              <a:t>كمنصة لتعزيز فرص التواصل</a:t>
            </a:r>
            <a:endParaRPr lang="en-US" altLang="ar-SA" sz="1800" dirty="0">
              <a:latin typeface="Sakkal Majalla" panose="02000000000000000000" pitchFamily="2" charset="-78"/>
              <a:cs typeface="Sakkal Majalla" panose="02000000000000000000" pitchFamily="2" charset="-78"/>
            </a:endParaRPr>
          </a:p>
        </p:txBody>
      </p:sp>
      <p:sp>
        <p:nvSpPr>
          <p:cNvPr id="7173" name="TextBox 7">
            <a:extLst>
              <a:ext uri="{FF2B5EF4-FFF2-40B4-BE49-F238E27FC236}">
                <a16:creationId xmlns:a16="http://schemas.microsoft.com/office/drawing/2014/main" id="{C45646E9-B15E-43A0-B7DC-458D023241F6}"/>
              </a:ext>
            </a:extLst>
          </p:cNvPr>
          <p:cNvSpPr txBox="1">
            <a:spLocks noChangeArrowheads="1"/>
          </p:cNvSpPr>
          <p:nvPr/>
        </p:nvSpPr>
        <p:spPr bwMode="auto">
          <a:xfrm>
            <a:off x="4905375" y="4724400"/>
            <a:ext cx="2259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ar-YE" altLang="ar-SA" sz="1800" b="1" dirty="0">
                <a:solidFill>
                  <a:schemeClr val="accent2"/>
                </a:solidFill>
                <a:latin typeface="Sakkal Majalla" panose="02000000000000000000" pitchFamily="2" charset="-78"/>
                <a:cs typeface="Sakkal Majalla" panose="02000000000000000000" pitchFamily="2" charset="-78"/>
              </a:rPr>
              <a:t>شعار الغرفة </a:t>
            </a:r>
          </a:p>
          <a:p>
            <a:pPr algn="r" rtl="1" eaLnBrk="1" hangingPunct="1">
              <a:spcBef>
                <a:spcPct val="0"/>
              </a:spcBef>
              <a:buFontTx/>
              <a:buNone/>
            </a:pPr>
            <a:r>
              <a:rPr lang="ar-SA" altLang="ar-SA" sz="1800" dirty="0">
                <a:latin typeface="Sakkal Majalla" panose="02000000000000000000" pitchFamily="2" charset="-78"/>
                <a:cs typeface="Sakkal Majalla" panose="02000000000000000000" pitchFamily="2" charset="-78"/>
              </a:rPr>
              <a:t>تنمية اقتصادية مستدامة</a:t>
            </a:r>
            <a:endParaRPr lang="ar-YE" altLang="ar-SA" sz="1800" dirty="0">
              <a:latin typeface="Sakkal Majalla" panose="02000000000000000000" pitchFamily="2" charset="-78"/>
              <a:cs typeface="Sakkal Majalla" panose="02000000000000000000" pitchFamily="2" charset="-78"/>
            </a:endParaRPr>
          </a:p>
        </p:txBody>
      </p:sp>
      <p:pic>
        <p:nvPicPr>
          <p:cNvPr id="7174" name="Picture 2" descr="C:\Documents and Settings\asada\Desktop\خطة الموارد البشرية\دينار\الصور\24.png">
            <a:extLst>
              <a:ext uri="{FF2B5EF4-FFF2-40B4-BE49-F238E27FC236}">
                <a16:creationId xmlns:a16="http://schemas.microsoft.com/office/drawing/2014/main" id="{D3D235FD-37BC-46C6-AC58-BF41EEC55B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271" t="5609" r="20479" b="11665"/>
          <a:stretch>
            <a:fillRect/>
          </a:stretch>
        </p:blipFill>
        <p:spPr bwMode="auto">
          <a:xfrm>
            <a:off x="7031833" y="1390442"/>
            <a:ext cx="1795462" cy="451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hlinkClick r:id="rId5" action="ppaction://hlinksldjump"/>
            <a:extLst>
              <a:ext uri="{FF2B5EF4-FFF2-40B4-BE49-F238E27FC236}">
                <a16:creationId xmlns:a16="http://schemas.microsoft.com/office/drawing/2014/main" id="{BDF0D7D0-2E7E-4D23-9A36-2470F141E4FC}"/>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Sakkal Majalla" panose="02000000000000000000" pitchFamily="2" charset="-78"/>
                <a:ea typeface="Hawyia  Chamber" pitchFamily="18" charset="-78"/>
                <a:cs typeface="Sakkal Majalla" panose="02000000000000000000" pitchFamily="2" charset="-78"/>
              </a:rPr>
              <a:t>القائمة الرئيسية</a:t>
            </a:r>
            <a:endParaRPr lang="en-US" sz="1000" dirty="0">
              <a:latin typeface="Sakkal Majalla" panose="02000000000000000000" pitchFamily="2" charset="-78"/>
              <a:ea typeface="Hawyia  Chamber" pitchFamily="18" charset="-78"/>
              <a:cs typeface="Sakkal Majalla" panose="02000000000000000000" pitchFamily="2" charset="-78"/>
            </a:endParaRPr>
          </a:p>
        </p:txBody>
      </p:sp>
      <p:sp>
        <p:nvSpPr>
          <p:cNvPr id="2" name="Rectangle 1"/>
          <p:cNvSpPr/>
          <p:nvPr/>
        </p:nvSpPr>
        <p:spPr>
          <a:xfrm>
            <a:off x="316705" y="5805731"/>
            <a:ext cx="1587294" cy="369332"/>
          </a:xfrm>
          <a:prstGeom prst="rect">
            <a:avLst/>
          </a:prstGeom>
        </p:spPr>
        <p:txBody>
          <a:bodyPr wrap="none">
            <a:spAutoFit/>
          </a:bodyPr>
          <a:lstStyle/>
          <a:p>
            <a:pPr algn="ctr" eaLnBrk="1" fontAlgn="auto" hangingPunct="1">
              <a:spcAft>
                <a:spcPts val="0"/>
              </a:spcAft>
              <a:defRPr/>
            </a:pPr>
            <a:r>
              <a:rPr lang="ar-SA"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1" name="Rectangle 10">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7" descr="2">
            <a:extLst>
              <a:ext uri="{FF2B5EF4-FFF2-40B4-BE49-F238E27FC236}">
                <a16:creationId xmlns:a16="http://schemas.microsoft.com/office/drawing/2014/main" id="{E81E2416-9E1F-49D2-ACE3-7B1BA13CA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51C7346A-D16D-43A4-B15B-0A6317D71A81}"/>
              </a:ext>
            </a:extLst>
          </p:cNvPr>
          <p:cNvSpPr txBox="1">
            <a:spLocks/>
          </p:cNvSpPr>
          <p:nvPr/>
        </p:nvSpPr>
        <p:spPr>
          <a:xfrm>
            <a:off x="-609600" y="5859463"/>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4" name="Rounded Rectangle 13">
            <a:hlinkClick r:id="rId4" action="ppaction://hlinksldjump"/>
            <a:extLst>
              <a:ext uri="{FF2B5EF4-FFF2-40B4-BE49-F238E27FC236}">
                <a16:creationId xmlns:a16="http://schemas.microsoft.com/office/drawing/2014/main" id="{0266BB46-7328-4C4F-80F4-BFF145B8F13D}"/>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20" name="Rounded Rectangle 19">
            <a:hlinkClick r:id="rId5" action="ppaction://hlinksldjump"/>
            <a:extLst>
              <a:ext uri="{FF2B5EF4-FFF2-40B4-BE49-F238E27FC236}">
                <a16:creationId xmlns:a16="http://schemas.microsoft.com/office/drawing/2014/main" id="{FAB86A93-AE91-4030-94C3-6D66822715FA}"/>
              </a:ext>
            </a:extLst>
          </p:cNvPr>
          <p:cNvSpPr/>
          <p:nvPr/>
        </p:nvSpPr>
        <p:spPr>
          <a:xfrm>
            <a:off x="65532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graphicFrame>
        <p:nvGraphicFramePr>
          <p:cNvPr id="7" name="Table 6">
            <a:extLst>
              <a:ext uri="{FF2B5EF4-FFF2-40B4-BE49-F238E27FC236}">
                <a16:creationId xmlns:a16="http://schemas.microsoft.com/office/drawing/2014/main" id="{70D07280-8870-42F7-A425-3E39241E1883}"/>
              </a:ext>
            </a:extLst>
          </p:cNvPr>
          <p:cNvGraphicFramePr>
            <a:graphicFrameLocks noGrp="1"/>
          </p:cNvGraphicFramePr>
          <p:nvPr>
            <p:extLst>
              <p:ext uri="{D42A27DB-BD31-4B8C-83A1-F6EECF244321}">
                <p14:modId xmlns:p14="http://schemas.microsoft.com/office/powerpoint/2010/main" val="2956161523"/>
              </p:ext>
            </p:extLst>
          </p:nvPr>
        </p:nvGraphicFramePr>
        <p:xfrm>
          <a:off x="120080" y="2209798"/>
          <a:ext cx="8947151" cy="3573464"/>
        </p:xfrm>
        <a:graphic>
          <a:graphicData uri="http://schemas.openxmlformats.org/drawingml/2006/table">
            <a:tbl>
              <a:tblPr firstRow="1" bandRow="1">
                <a:tableStyleId>{5C22544A-7EE6-4342-B048-85BDC9FD1C3A}</a:tableStyleId>
              </a:tblPr>
              <a:tblGrid>
                <a:gridCol w="2294243">
                  <a:extLst>
                    <a:ext uri="{9D8B030D-6E8A-4147-A177-3AD203B41FA5}">
                      <a16:colId xmlns:a16="http://schemas.microsoft.com/office/drawing/2014/main" val="20000"/>
                    </a:ext>
                  </a:extLst>
                </a:gridCol>
                <a:gridCol w="1137996">
                  <a:extLst>
                    <a:ext uri="{9D8B030D-6E8A-4147-A177-3AD203B41FA5}">
                      <a16:colId xmlns:a16="http://schemas.microsoft.com/office/drawing/2014/main" val="20001"/>
                    </a:ext>
                  </a:extLst>
                </a:gridCol>
                <a:gridCol w="2436540">
                  <a:extLst>
                    <a:ext uri="{9D8B030D-6E8A-4147-A177-3AD203B41FA5}">
                      <a16:colId xmlns:a16="http://schemas.microsoft.com/office/drawing/2014/main" val="20002"/>
                    </a:ext>
                  </a:extLst>
                </a:gridCol>
                <a:gridCol w="3078372">
                  <a:extLst>
                    <a:ext uri="{9D8B030D-6E8A-4147-A177-3AD203B41FA5}">
                      <a16:colId xmlns:a16="http://schemas.microsoft.com/office/drawing/2014/main" val="20003"/>
                    </a:ext>
                  </a:extLst>
                </a:gridCol>
              </a:tblGrid>
              <a:tr h="357331">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6"/>
                        </a:rPr>
                        <a:t>asada@Chamber.org.sa</a:t>
                      </a: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L="91434" marR="91434" marT="45705" marB="457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8598076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احمد السادة</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مدير ادارة الموارد البشرية</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57331">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Ahmed</a:t>
                      </a: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N. Al Sada</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HR Department Manager</a:t>
                      </a:r>
                    </a:p>
                  </a:txBody>
                  <a:tcPr marL="9524" marR="9524"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57408">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7"/>
                        </a:rPr>
                        <a:t>nkubaisi@Chamber.org.sa</a:t>
                      </a: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L="91434" marR="91434" marT="45705" marB="457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نايف</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الكبيسي</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رئيس قسم شئون الموظفين</a:t>
                      </a:r>
                    </a:p>
                  </a:txBody>
                  <a:tcPr marL="91434" marR="91434" marT="45705" marB="457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57331">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Naif S. Al Kubaisi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Personnel Section Head</a:t>
                      </a:r>
                    </a:p>
                  </a:txBody>
                  <a:tcPr marL="9524" marR="9524"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57408">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8"/>
                        </a:rPr>
                        <a:t>falgarawy@Chamber.org.sa</a:t>
                      </a: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L="91434" marR="91434" marT="45705" marB="457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8598273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فيصل</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القرعاوي </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مشرف وحدة خدمات الموظفين</a:t>
                      </a:r>
                    </a:p>
                  </a:txBody>
                  <a:tcPr marL="91434" marR="91434" marT="45705" marB="457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57331">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Faisal H. AlGarawy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Employees Services Unit's Supervisor</a:t>
                      </a:r>
                    </a:p>
                  </a:txBody>
                  <a:tcPr marL="9524" marR="9524"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57331">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9"/>
                        </a:rPr>
                        <a:t>fdossari@Chamber.org.sa</a:t>
                      </a: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L="91434" marR="91434" marT="45705" marB="457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فؤاد الدوسري </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ممثل علاقات حكومية</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57331">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Fouad J. Al Dossary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Government Relations Representative</a:t>
                      </a:r>
                    </a:p>
                  </a:txBody>
                  <a:tcPr marL="9524" marR="9524"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57331">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10"/>
                        </a:rPr>
                        <a:t>malmansour@Chamber.org.sa</a:t>
                      </a: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p>
                      <a:pPr algn="ct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L="91434" marR="91434" marT="45705" marB="457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محمد المنصور</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spcBef>
                          <a:spcPts val="0"/>
                        </a:spcBef>
                        <a:spcAft>
                          <a:spcPts val="0"/>
                        </a:spcAft>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مشرف وحدة التوظيف</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57331">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Mohammed</a:t>
                      </a: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K. Al Mansour</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Recruitment Unit Supervisor</a:t>
                      </a:r>
                    </a:p>
                  </a:txBody>
                  <a:tcPr marL="9524" marR="9524"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bl>
          </a:graphicData>
        </a:graphic>
      </p:graphicFrame>
      <p:sp>
        <p:nvSpPr>
          <p:cNvPr id="8" name="Rectangle 7">
            <a:extLst>
              <a:ext uri="{FF2B5EF4-FFF2-40B4-BE49-F238E27FC236}">
                <a16:creationId xmlns:a16="http://schemas.microsoft.com/office/drawing/2014/main" id="{1ED6B16F-7F6D-4411-85A3-E74DCFDD3CF2}"/>
              </a:ext>
            </a:extLst>
          </p:cNvPr>
          <p:cNvSpPr/>
          <p:nvPr/>
        </p:nvSpPr>
        <p:spPr>
          <a:xfrm>
            <a:off x="6202226" y="1683541"/>
            <a:ext cx="2117725" cy="369888"/>
          </a:xfrm>
          <a:prstGeom prst="rect">
            <a:avLst/>
          </a:prstGeom>
        </p:spPr>
        <p:txBody>
          <a:bodyPr wrap="square">
            <a:spAutoFit/>
          </a:bodyPr>
          <a:lstStyle/>
          <a:p>
            <a:pPr algn="just" rtl="1" eaLnBrk="1" fontAlgn="auto" hangingPunct="1">
              <a:spcBef>
                <a:spcPts val="0"/>
              </a:spcBef>
              <a:spcAft>
                <a:spcPts val="0"/>
              </a:spcAft>
              <a:buFont typeface="Wingdings" pitchFamily="2" charset="2"/>
              <a:buChar char="q"/>
              <a:defRPr/>
            </a:pPr>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إدارة الموارد البشرية</a:t>
            </a:r>
          </a:p>
        </p:txBody>
      </p:sp>
      <p:sp>
        <p:nvSpPr>
          <p:cNvPr id="11" name="Rectangle 10">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7" descr="2">
            <a:extLst>
              <a:ext uri="{FF2B5EF4-FFF2-40B4-BE49-F238E27FC236}">
                <a16:creationId xmlns:a16="http://schemas.microsoft.com/office/drawing/2014/main" id="{46DBCD32-2E48-4650-9329-D63B798BF2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25993F28-2E75-4685-8E7C-E8F5DCED082F}"/>
              </a:ext>
            </a:extLst>
          </p:cNvPr>
          <p:cNvSpPr txBox="1">
            <a:spLocks/>
          </p:cNvSpPr>
          <p:nvPr/>
        </p:nvSpPr>
        <p:spPr>
          <a:xfrm>
            <a:off x="-609600" y="6003126"/>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4" name="Rounded Rectangle 13">
            <a:hlinkClick r:id="rId4" action="ppaction://hlinksldjump"/>
            <a:extLst>
              <a:ext uri="{FF2B5EF4-FFF2-40B4-BE49-F238E27FC236}">
                <a16:creationId xmlns:a16="http://schemas.microsoft.com/office/drawing/2014/main" id="{D4ECD8DD-9B8F-4C72-8121-ABE0B744469D}"/>
              </a:ext>
            </a:extLst>
          </p:cNvPr>
          <p:cNvSpPr/>
          <p:nvPr/>
        </p:nvSpPr>
        <p:spPr>
          <a:xfrm>
            <a:off x="7796349" y="6221318"/>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20" name="Rounded Rectangle 19">
            <a:hlinkClick r:id="rId5" action="ppaction://hlinksldjump"/>
            <a:extLst>
              <a:ext uri="{FF2B5EF4-FFF2-40B4-BE49-F238E27FC236}">
                <a16:creationId xmlns:a16="http://schemas.microsoft.com/office/drawing/2014/main" id="{3A4EA154-A8AA-4CAD-B8FE-8390AA3FA292}"/>
              </a:ext>
            </a:extLst>
          </p:cNvPr>
          <p:cNvSpPr/>
          <p:nvPr/>
        </p:nvSpPr>
        <p:spPr>
          <a:xfrm>
            <a:off x="6553200" y="62103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graphicFrame>
        <p:nvGraphicFramePr>
          <p:cNvPr id="7" name="Table 6">
            <a:extLst>
              <a:ext uri="{FF2B5EF4-FFF2-40B4-BE49-F238E27FC236}">
                <a16:creationId xmlns:a16="http://schemas.microsoft.com/office/drawing/2014/main" id="{5EFF3944-8D71-4B5D-BBAD-A5FFD88F7460}"/>
              </a:ext>
            </a:extLst>
          </p:cNvPr>
          <p:cNvGraphicFramePr>
            <a:graphicFrameLocks noGrp="1"/>
          </p:cNvGraphicFramePr>
          <p:nvPr>
            <p:extLst>
              <p:ext uri="{D42A27DB-BD31-4B8C-83A1-F6EECF244321}">
                <p14:modId xmlns:p14="http://schemas.microsoft.com/office/powerpoint/2010/main" val="3027599513"/>
              </p:ext>
            </p:extLst>
          </p:nvPr>
        </p:nvGraphicFramePr>
        <p:xfrm>
          <a:off x="381000" y="1735514"/>
          <a:ext cx="8229600" cy="4526270"/>
        </p:xfrm>
        <a:graphic>
          <a:graphicData uri="http://schemas.openxmlformats.org/drawingml/2006/table">
            <a:tbl>
              <a:tblPr firstRow="1" bandRow="1">
                <a:tableStyleId>{5C22544A-7EE6-4342-B048-85BDC9FD1C3A}</a:tableStyleId>
              </a:tblPr>
              <a:tblGrid>
                <a:gridCol w="1650527">
                  <a:extLst>
                    <a:ext uri="{9D8B030D-6E8A-4147-A177-3AD203B41FA5}">
                      <a16:colId xmlns:a16="http://schemas.microsoft.com/office/drawing/2014/main" val="20000"/>
                    </a:ext>
                  </a:extLst>
                </a:gridCol>
                <a:gridCol w="992005">
                  <a:extLst>
                    <a:ext uri="{9D8B030D-6E8A-4147-A177-3AD203B41FA5}">
                      <a16:colId xmlns:a16="http://schemas.microsoft.com/office/drawing/2014/main" val="20001"/>
                    </a:ext>
                  </a:extLst>
                </a:gridCol>
                <a:gridCol w="2717960">
                  <a:extLst>
                    <a:ext uri="{9D8B030D-6E8A-4147-A177-3AD203B41FA5}">
                      <a16:colId xmlns:a16="http://schemas.microsoft.com/office/drawing/2014/main" val="20002"/>
                    </a:ext>
                  </a:extLst>
                </a:gridCol>
                <a:gridCol w="2869108">
                  <a:extLst>
                    <a:ext uri="{9D8B030D-6E8A-4147-A177-3AD203B41FA5}">
                      <a16:colId xmlns:a16="http://schemas.microsoft.com/office/drawing/2014/main" val="20003"/>
                    </a:ext>
                  </a:extLst>
                </a:gridCol>
              </a:tblGrid>
              <a:tr h="268237">
                <a:tc rowSpan="2">
                  <a:txBody>
                    <a:bodyPr/>
                    <a:lstStyle/>
                    <a:p>
                      <a:pPr algn="ctr"/>
                      <a:r>
                        <a:rPr lang="en-US" sz="11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6"/>
                        </a:rPr>
                        <a:t>alromaih@chamber.org.sa</a:t>
                      </a:r>
                      <a:endParaRPr lang="en-US" sz="11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4" marR="91434" marT="45704" marB="457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عبدالعزيز</a:t>
                      </a:r>
                      <a:r>
                        <a:rPr lang="ar-SA"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الرميح </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مدير إدارة المالية</a:t>
                      </a:r>
                    </a:p>
                  </a:txBody>
                  <a:tcPr marL="91434" marR="91434" marT="45704" marB="457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7846">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AbdulAziz A. Al </a:t>
                      </a:r>
                      <a:r>
                        <a:rPr lang="en-US" sz="12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Rumaih</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Finance Department Manager</a:t>
                      </a:r>
                    </a:p>
                  </a:txBody>
                  <a:tcPr marL="9524" marR="9524" marT="9523" marB="95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95683">
                <a:tc rowSpan="2">
                  <a:txBody>
                    <a:bodyPr/>
                    <a:lstStyle/>
                    <a:p>
                      <a:pPr algn="ctr"/>
                      <a:endParaRPr lang="ar-SA" sz="11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7"/>
                      </a:endParaRPr>
                    </a:p>
                    <a:p>
                      <a:pPr algn="ctr"/>
                      <a:endParaRPr lang="ar-SA" sz="11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7"/>
                      </a:endParaRPr>
                    </a:p>
                    <a:p>
                      <a:pPr algn="ctr"/>
                      <a:r>
                        <a:rPr lang="en-US" sz="11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7"/>
                        </a:rPr>
                        <a:t>alazzaza@chamber.org.sa</a:t>
                      </a:r>
                      <a:endParaRPr lang="ar-SA" sz="11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p>
                      <a:pPr algn="ctr"/>
                      <a:endParaRPr lang="en-US" sz="11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4" marR="91434" marT="45704" marB="457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T/8598087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عادل العزاز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رئيس قسم المشتريات والعقود</a:t>
                      </a:r>
                    </a:p>
                  </a:txBody>
                  <a:tcPr marL="91434" marR="91434" marT="45704" marB="457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49474">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Adil A. Al </a:t>
                      </a:r>
                      <a:r>
                        <a:rPr lang="en-US" sz="12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Azzaz</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Purchasing Division </a:t>
                      </a:r>
                    </a:p>
                  </a:txBody>
                  <a:tcPr marL="9524" marR="9524" marT="9523" marB="95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68237">
                <a:tc rowSpan="2">
                  <a:txBody>
                    <a:bodyPr/>
                    <a:lstStyle/>
                    <a:p>
                      <a:pPr algn="ctr"/>
                      <a:r>
                        <a:rPr lang="en-US" sz="11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8"/>
                        </a:rPr>
                        <a:t>mmoshref@Chamber.org.sa</a:t>
                      </a:r>
                      <a:endParaRPr lang="en-US" sz="11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4" marR="91434" marT="45704" marB="457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محمد كامل </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محاسب</a:t>
                      </a:r>
                    </a:p>
                  </a:txBody>
                  <a:tcPr marL="91434" marR="91434" marT="45704" marB="457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97471">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Mohammed K. Moshref</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Accountant</a:t>
                      </a:r>
                    </a:p>
                  </a:txBody>
                  <a:tcPr marL="9524" marR="9524" marT="9523" marB="95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97471">
                <a:tc rowSpan="2">
                  <a:txBody>
                    <a:bodyPr/>
                    <a:lstStyle/>
                    <a:p>
                      <a:pPr algn="ctr"/>
                      <a:r>
                        <a:rPr lang="en-US" sz="11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9"/>
                        </a:rPr>
                        <a:t>aKhattaf@Chamber.org.sa</a:t>
                      </a:r>
                      <a:endParaRPr lang="en-US" sz="11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4" marR="91434" marT="45704" marB="457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8598081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عبدالرحمن الخطاف</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مشرف وحدة الموازنات</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23" marB="95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97471">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Abdulrahman A. Al </a:t>
                      </a:r>
                      <a:r>
                        <a:rPr lang="en-US" sz="12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Khattaf</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spcBef>
                          <a:spcPts val="0"/>
                        </a:spcBef>
                        <a:spcAft>
                          <a:spcPts val="0"/>
                        </a:spcAft>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Budgets Unit Supervisor</a:t>
                      </a:r>
                    </a:p>
                  </a:txBody>
                  <a:tcPr marL="9524" marR="9524" marT="9523" marB="95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97471">
                <a:tc rowSpan="2">
                  <a:txBody>
                    <a:bodyPr/>
                    <a:lstStyle/>
                    <a:p>
                      <a:pPr algn="ctr"/>
                      <a:r>
                        <a:rPr lang="en-US" sz="11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10"/>
                        </a:rPr>
                        <a:t>salkhathami@Chamber.org.sa</a:t>
                      </a:r>
                      <a:endParaRPr lang="en-US" sz="11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p>
                      <a:pPr algn="ctr"/>
                      <a:endParaRPr lang="en-US" sz="11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4" marR="91434" marT="45704" marB="457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T/8598189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سعيد الخثعمي</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spcBef>
                          <a:spcPts val="0"/>
                        </a:spcBef>
                        <a:spcAft>
                          <a:spcPts val="0"/>
                        </a:spcAft>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ممثل</a:t>
                      </a:r>
                      <a:r>
                        <a:rPr lang="ar-SA"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مشتريات</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23" marB="95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30073">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Saeed</a:t>
                      </a:r>
                      <a:r>
                        <a:rPr lang="en-US"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en-US" sz="1200" b="0" kern="1200" baseline="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S.Al</a:t>
                      </a:r>
                      <a:r>
                        <a:rPr lang="en-US"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en-US" sz="1200" b="0" kern="1200" baseline="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Khathami</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Purchases Representative</a:t>
                      </a:r>
                    </a:p>
                  </a:txBody>
                  <a:tcPr marL="9524" marR="9524" marT="9523" marB="95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555161">
                <a:tc rowSpan="2">
                  <a:txBody>
                    <a:bodyPr/>
                    <a:lstStyle/>
                    <a:p>
                      <a:pPr algn="ctr"/>
                      <a:r>
                        <a:rPr lang="en-US" sz="11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11"/>
                        </a:rPr>
                        <a:t>aaldossary@Chamber.org.sa</a:t>
                      </a:r>
                      <a:endParaRPr lang="en-US" sz="11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p>
                      <a:pPr algn="ctr"/>
                      <a:endParaRPr lang="en-US" sz="11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12"/>
                      </a:endParaRPr>
                    </a:p>
                    <a:p>
                      <a:pPr algn="ctr"/>
                      <a:endParaRPr lang="en-US" sz="11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12"/>
                      </a:endParaRPr>
                    </a:p>
                    <a:p>
                      <a:pPr algn="ctr"/>
                      <a:r>
                        <a:rPr lang="en-US" sz="11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12"/>
                        </a:rPr>
                        <a:t>ajafari@Chamber.org.sa</a:t>
                      </a:r>
                      <a:r>
                        <a:rPr lang="en-US" sz="11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p>
                    <a:p>
                      <a:pPr algn="ctr"/>
                      <a:endParaRPr lang="en-US" sz="11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4" marR="91434" marT="45704" marB="457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T/8598</a:t>
                      </a:r>
                      <a:r>
                        <a:rPr lang="ar-SA"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092</a:t>
                      </a:r>
                      <a:endPar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T/8598096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عبدالرحمن</a:t>
                      </a:r>
                      <a:r>
                        <a:rPr lang="ar-SA"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الدوسري</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Abdulrahman I. Al Dossary</a:t>
                      </a:r>
                    </a:p>
                    <a:p>
                      <a:pPr marL="0" marR="0" indent="0" algn="ctr" defTabSz="914400" rtl="0"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عبدالعزيز الجعفري</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ممثل مشتريات</a:t>
                      </a:r>
                    </a:p>
                    <a:p>
                      <a:pPr marL="0" marR="0" algn="ctr" rtl="1">
                        <a:spcBef>
                          <a:spcPts val="0"/>
                        </a:spcBef>
                        <a:spcAft>
                          <a:spcPts val="0"/>
                        </a:spcAft>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Purchases Representative</a:t>
                      </a:r>
                    </a:p>
                    <a:p>
                      <a:pPr marL="0" marR="0" algn="ctr" rtl="1">
                        <a:spcBef>
                          <a:spcPts val="0"/>
                        </a:spcBef>
                        <a:spcAft>
                          <a:spcPts val="0"/>
                        </a:spcAft>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محاسب</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23" marB="95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401877">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Abdulaziz A. Al </a:t>
                      </a:r>
                      <a:r>
                        <a:rPr lang="en-US" sz="12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Jafari</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Accountant</a:t>
                      </a:r>
                    </a:p>
                  </a:txBody>
                  <a:tcPr marL="9524" marR="9524" marT="9523" marB="95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97471">
                <a:tc rowSpan="2">
                  <a:txBody>
                    <a:bodyPr/>
                    <a:lstStyle/>
                    <a:p>
                      <a:pPr algn="ctr"/>
                      <a:r>
                        <a:rPr lang="en-US" sz="11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hlinkClick r:id="rId13"/>
                        </a:rPr>
                        <a:t>alarfaj@chamber.org.sa</a:t>
                      </a:r>
                      <a:endParaRPr lang="en-US" sz="11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4" marR="91434" marT="45704" marB="457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عبدالله العرفج </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مشرف وحدة الخزينة و التحصيل</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23" marB="95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197471">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Abdullah A. Al </a:t>
                      </a:r>
                      <a:r>
                        <a:rPr lang="en-US" sz="12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Arfaj</a:t>
                      </a: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Treasury Supervisor</a:t>
                      </a:r>
                    </a:p>
                  </a:txBody>
                  <a:tcPr marL="9524" marR="9524" marT="9523" marB="95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4172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hlinkClick r:id="rId13"/>
                        </a:rPr>
                        <a:t>Malwahbi@chamber.org.sa</a:t>
                      </a:r>
                      <a:endParaRPr lang="en-US" sz="11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p>
                      <a:pPr algn="ctr"/>
                      <a:endParaRPr lang="en-US" sz="11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91434" marR="91434" marT="45704" marB="457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T</a:t>
                      </a:r>
                      <a:r>
                        <a:rPr lang="ar-SA"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a:t>
                      </a: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مبارك</a:t>
                      </a:r>
                      <a:r>
                        <a:rPr lang="ar-SA"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ar-SA" sz="1200" b="0" kern="1200" baseline="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الواهبي</a:t>
                      </a:r>
                      <a:r>
                        <a:rPr lang="ar-SA"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sz="1200" b="0" kern="1200" baseline="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Moubark</a:t>
                      </a:r>
                      <a:r>
                        <a:rPr lang="en-US"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j, </a:t>
                      </a:r>
                      <a:r>
                        <a:rPr lang="en-US" sz="1200" b="0" kern="1200" baseline="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alwahbi</a:t>
                      </a:r>
                      <a:r>
                        <a:rPr lang="en-US"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امين</a:t>
                      </a:r>
                      <a:r>
                        <a:rPr lang="ar-SA"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خزينه </a:t>
                      </a:r>
                    </a:p>
                    <a:p>
                      <a:pPr marL="0" marR="0" algn="ctr" rtl="1">
                        <a:spcBef>
                          <a:spcPts val="0"/>
                        </a:spcBef>
                        <a:spcAft>
                          <a:spcPts val="0"/>
                        </a:spcAft>
                      </a:pPr>
                      <a:r>
                        <a:rPr lang="en-US"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Finance Department </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23" marB="95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bl>
          </a:graphicData>
        </a:graphic>
      </p:graphicFrame>
      <p:sp>
        <p:nvSpPr>
          <p:cNvPr id="8" name="Rectangle 7">
            <a:extLst>
              <a:ext uri="{FF2B5EF4-FFF2-40B4-BE49-F238E27FC236}">
                <a16:creationId xmlns:a16="http://schemas.microsoft.com/office/drawing/2014/main" id="{8054702C-F28C-4B6E-A532-F6FE3717DB69}"/>
              </a:ext>
            </a:extLst>
          </p:cNvPr>
          <p:cNvSpPr/>
          <p:nvPr/>
        </p:nvSpPr>
        <p:spPr>
          <a:xfrm>
            <a:off x="6300925" y="1371600"/>
            <a:ext cx="1395276" cy="369332"/>
          </a:xfrm>
          <a:prstGeom prst="rect">
            <a:avLst/>
          </a:prstGeom>
        </p:spPr>
        <p:txBody>
          <a:bodyPr wrap="square">
            <a:spAutoFit/>
          </a:bodyPr>
          <a:lstStyle/>
          <a:p>
            <a:pPr algn="just" rtl="1" eaLnBrk="1" fontAlgn="auto" hangingPunct="1">
              <a:spcBef>
                <a:spcPts val="0"/>
              </a:spcBef>
              <a:spcAft>
                <a:spcPts val="0"/>
              </a:spcAft>
              <a:buFont typeface="Wingdings" pitchFamily="2" charset="2"/>
              <a:buChar char="q"/>
              <a:defRPr/>
            </a:pPr>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الإدارة المالية</a:t>
            </a:r>
          </a:p>
        </p:txBody>
      </p:sp>
      <p:sp>
        <p:nvSpPr>
          <p:cNvPr id="11" name="Rectangle 10">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7" descr="2">
            <a:extLst>
              <a:ext uri="{FF2B5EF4-FFF2-40B4-BE49-F238E27FC236}">
                <a16:creationId xmlns:a16="http://schemas.microsoft.com/office/drawing/2014/main" id="{1C485283-0FBB-4ABA-969F-E6F7617B8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73025"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2E1427B8-92D5-445E-A490-FBC18C0A6C0D}"/>
              </a:ext>
            </a:extLst>
          </p:cNvPr>
          <p:cNvSpPr txBox="1">
            <a:spLocks/>
          </p:cNvSpPr>
          <p:nvPr/>
        </p:nvSpPr>
        <p:spPr>
          <a:xfrm>
            <a:off x="-61595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4" name="Rounded Rectangle 13">
            <a:hlinkClick r:id="rId4" action="ppaction://hlinksldjump"/>
            <a:extLst>
              <a:ext uri="{FF2B5EF4-FFF2-40B4-BE49-F238E27FC236}">
                <a16:creationId xmlns:a16="http://schemas.microsoft.com/office/drawing/2014/main" id="{FBE2B53D-DDF8-4E8B-A40B-7D8B55C21913}"/>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20" name="Rounded Rectangle 19">
            <a:hlinkClick r:id="rId5" action="ppaction://hlinksldjump"/>
            <a:extLst>
              <a:ext uri="{FF2B5EF4-FFF2-40B4-BE49-F238E27FC236}">
                <a16:creationId xmlns:a16="http://schemas.microsoft.com/office/drawing/2014/main" id="{D2933B6E-258B-428E-A92F-AD8739DEB4B6}"/>
              </a:ext>
            </a:extLst>
          </p:cNvPr>
          <p:cNvSpPr/>
          <p:nvPr/>
        </p:nvSpPr>
        <p:spPr>
          <a:xfrm>
            <a:off x="65532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graphicFrame>
        <p:nvGraphicFramePr>
          <p:cNvPr id="8" name="Table 7">
            <a:extLst>
              <a:ext uri="{FF2B5EF4-FFF2-40B4-BE49-F238E27FC236}">
                <a16:creationId xmlns:a16="http://schemas.microsoft.com/office/drawing/2014/main" id="{93FD1227-9D6E-46A8-AA42-AC7C13486260}"/>
              </a:ext>
            </a:extLst>
          </p:cNvPr>
          <p:cNvGraphicFramePr>
            <a:graphicFrameLocks noGrp="1"/>
          </p:cNvGraphicFramePr>
          <p:nvPr>
            <p:extLst>
              <p:ext uri="{D42A27DB-BD31-4B8C-83A1-F6EECF244321}">
                <p14:modId xmlns:p14="http://schemas.microsoft.com/office/powerpoint/2010/main" val="151576074"/>
              </p:ext>
            </p:extLst>
          </p:nvPr>
        </p:nvGraphicFramePr>
        <p:xfrm>
          <a:off x="223838" y="2029212"/>
          <a:ext cx="8767762" cy="4031268"/>
        </p:xfrm>
        <a:graphic>
          <a:graphicData uri="http://schemas.openxmlformats.org/drawingml/2006/table">
            <a:tbl>
              <a:tblPr firstRow="1" bandRow="1">
                <a:tableStyleId>{5C22544A-7EE6-4342-B048-85BDC9FD1C3A}</a:tableStyleId>
              </a:tblPr>
              <a:tblGrid>
                <a:gridCol w="2248244">
                  <a:extLst>
                    <a:ext uri="{9D8B030D-6E8A-4147-A177-3AD203B41FA5}">
                      <a16:colId xmlns:a16="http://schemas.microsoft.com/office/drawing/2014/main" val="20000"/>
                    </a:ext>
                  </a:extLst>
                </a:gridCol>
                <a:gridCol w="1142010">
                  <a:extLst>
                    <a:ext uri="{9D8B030D-6E8A-4147-A177-3AD203B41FA5}">
                      <a16:colId xmlns:a16="http://schemas.microsoft.com/office/drawing/2014/main" val="20001"/>
                    </a:ext>
                  </a:extLst>
                </a:gridCol>
                <a:gridCol w="2360857">
                  <a:extLst>
                    <a:ext uri="{9D8B030D-6E8A-4147-A177-3AD203B41FA5}">
                      <a16:colId xmlns:a16="http://schemas.microsoft.com/office/drawing/2014/main" val="20002"/>
                    </a:ext>
                  </a:extLst>
                </a:gridCol>
                <a:gridCol w="3016651">
                  <a:extLst>
                    <a:ext uri="{9D8B030D-6E8A-4147-A177-3AD203B41FA5}">
                      <a16:colId xmlns:a16="http://schemas.microsoft.com/office/drawing/2014/main" val="20003"/>
                    </a:ext>
                  </a:extLst>
                </a:gridCol>
              </a:tblGrid>
              <a:tr h="341105">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6"/>
                        </a:rPr>
                        <a:t>abashiri@Chamber.org.sa</a:t>
                      </a: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L="91437" marR="91437"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 8598133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علي</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بشيري</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مدير ادارة التحول الرقمي</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3" marB="95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26934">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Ali Zaid Bashiri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Digital Transformation Department Dept Manager</a:t>
                      </a:r>
                    </a:p>
                  </a:txBody>
                  <a:tcPr marL="9525" marR="9525" marT="9523" marB="95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42272">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7"/>
                        </a:rPr>
                        <a:t>abdulrahman@chamber.org.sa</a:t>
                      </a: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L="91437" marR="91437"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 8598139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عبدالرحمن رمضان</a:t>
                      </a:r>
                      <a:endPar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رئيس قسم تقنية الأعمال</a:t>
                      </a:r>
                    </a:p>
                  </a:txBody>
                  <a:tcPr marL="91437" marR="91437"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84255">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Abdulrahman Ramadan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Business Technology Division Head</a:t>
                      </a:r>
                    </a:p>
                  </a:txBody>
                  <a:tcPr marL="9525" marR="9525" marT="9523" marB="95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4255">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8"/>
                        </a:rPr>
                        <a:t>ajouz@Chamber.org.sa</a:t>
                      </a: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rPr>
                        <a:t> </a:t>
                      </a:r>
                    </a:p>
                  </a:txBody>
                  <a:tcPr marL="91437" marR="91437"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 8598134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عامر احمد جوز</a:t>
                      </a:r>
                      <a:endPar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مطور برامج</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3" marB="95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84255">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Amer Ahmad Jouz</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Programs Developer </a:t>
                      </a:r>
                    </a:p>
                  </a:txBody>
                  <a:tcPr marL="9525" marR="9525" marT="9523" marB="95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4255">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9"/>
                        </a:rPr>
                        <a:t>mosmani@Chamber.org.sa</a:t>
                      </a: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L="91437" marR="91437"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T/ 8598145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محمد انوار الرحمن عثماني</a:t>
                      </a:r>
                      <a:endPar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spcBef>
                          <a:spcPts val="0"/>
                        </a:spcBef>
                        <a:spcAft>
                          <a:spcPts val="0"/>
                        </a:spcAft>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مطور مواقع مايكروسوفت </a:t>
                      </a:r>
                      <a:r>
                        <a:rPr lang="ar-SA" sz="16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شيربوينت</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3" marB="95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84255">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Mohammed A. </a:t>
                      </a:r>
                      <a:r>
                        <a:rPr lang="en-US" sz="1600" b="0" kern="1200" baseline="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Osmani</a:t>
                      </a:r>
                      <a:endPar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SharePoint Developer</a:t>
                      </a:r>
                    </a:p>
                  </a:txBody>
                  <a:tcPr marL="9525" marR="9525" marT="9523" marB="95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84255">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10"/>
                        </a:rPr>
                        <a:t>halmajid@Chamber.org.sa</a:t>
                      </a: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L="91437" marR="91437"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T/ 8598147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حمد الماجد</a:t>
                      </a:r>
                      <a:endPar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spcBef>
                          <a:spcPts val="0"/>
                        </a:spcBef>
                        <a:spcAft>
                          <a:spcPts val="0"/>
                        </a:spcAft>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مصمم مواقع</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3" marB="95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84255">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Hamad E. Al Majid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spcBef>
                          <a:spcPts val="0"/>
                        </a:spcBef>
                        <a:spcAft>
                          <a:spcPts val="0"/>
                        </a:spcAft>
                      </a:pP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Web Designer</a:t>
                      </a:r>
                    </a:p>
                  </a:txBody>
                  <a:tcPr marL="9525" marR="9525" marT="9523" marB="95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84255">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11"/>
                        </a:rPr>
                        <a:t>abdullah@chamber.org.sa</a:t>
                      </a: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L="91437" marR="91437"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T/ 8598135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عبدالله</a:t>
                      </a: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ناصر العنزي</a:t>
                      </a:r>
                      <a:endPar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spcBef>
                          <a:spcPts val="0"/>
                        </a:spcBef>
                        <a:spcAft>
                          <a:spcPts val="0"/>
                        </a:spcAft>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رئيس قسم بوابة الغرفة الإلكترونية</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3" marB="95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49595">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Abdullah N. Al </a:t>
                      </a:r>
                      <a:r>
                        <a:rPr lang="en-US" sz="1600" b="0" kern="1200" baseline="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Enezi</a:t>
                      </a:r>
                      <a:endPar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spcBef>
                          <a:spcPts val="0"/>
                        </a:spcBef>
                        <a:spcAft>
                          <a:spcPts val="0"/>
                        </a:spcAft>
                      </a:pP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WEB Portal Administrator </a:t>
                      </a:r>
                    </a:p>
                  </a:txBody>
                  <a:tcPr marL="9525" marR="9525" marT="9523" marB="95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04239">
                <a:tc>
                  <a:txBody>
                    <a:bodyPr/>
                    <a:lstStyle/>
                    <a:p>
                      <a:pPr algn="ctr"/>
                      <a:endParaRPr lang="en-US" sz="10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L="91437" marR="91437"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3" marB="95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bl>
          </a:graphicData>
        </a:graphic>
      </p:graphicFrame>
      <p:sp>
        <p:nvSpPr>
          <p:cNvPr id="9" name="Rectangle 8">
            <a:extLst>
              <a:ext uri="{FF2B5EF4-FFF2-40B4-BE49-F238E27FC236}">
                <a16:creationId xmlns:a16="http://schemas.microsoft.com/office/drawing/2014/main" id="{38D298D7-D36E-4880-8D23-45CE301FA686}"/>
              </a:ext>
            </a:extLst>
          </p:cNvPr>
          <p:cNvSpPr/>
          <p:nvPr/>
        </p:nvSpPr>
        <p:spPr>
          <a:xfrm>
            <a:off x="5945187" y="1541105"/>
            <a:ext cx="2055813" cy="369888"/>
          </a:xfrm>
          <a:prstGeom prst="rect">
            <a:avLst/>
          </a:prstGeom>
        </p:spPr>
        <p:txBody>
          <a:bodyPr wrap="square">
            <a:spAutoFit/>
          </a:bodyPr>
          <a:lstStyle/>
          <a:p>
            <a:pPr algn="just" rtl="1" eaLnBrk="1" fontAlgn="auto" hangingPunct="1">
              <a:spcBef>
                <a:spcPts val="0"/>
              </a:spcBef>
              <a:spcAft>
                <a:spcPts val="0"/>
              </a:spcAft>
              <a:buFont typeface="Wingdings" pitchFamily="2" charset="2"/>
              <a:buChar char="q"/>
              <a:defRPr/>
            </a:pPr>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إدارة التحول الرقمي</a:t>
            </a:r>
          </a:p>
        </p:txBody>
      </p:sp>
      <p:sp>
        <p:nvSpPr>
          <p:cNvPr id="13" name="Rectangle 12">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7" descr="2">
            <a:extLst>
              <a:ext uri="{FF2B5EF4-FFF2-40B4-BE49-F238E27FC236}">
                <a16:creationId xmlns:a16="http://schemas.microsoft.com/office/drawing/2014/main" id="{EE6F9F23-60FC-4F32-A9E0-172C5AB4E8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2E8E7062-45D6-4577-9337-832DD8D8F4CB}"/>
              </a:ext>
            </a:extLst>
          </p:cNvPr>
          <p:cNvSpPr txBox="1">
            <a:spLocks/>
          </p:cNvSpPr>
          <p:nvPr/>
        </p:nvSpPr>
        <p:spPr>
          <a:xfrm>
            <a:off x="-53340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4" name="Rounded Rectangle 13">
            <a:hlinkClick r:id="rId4" action="ppaction://hlinksldjump"/>
            <a:extLst>
              <a:ext uri="{FF2B5EF4-FFF2-40B4-BE49-F238E27FC236}">
                <a16:creationId xmlns:a16="http://schemas.microsoft.com/office/drawing/2014/main" id="{69FE06EB-146E-424C-86A4-E9F1FE307A2D}"/>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20" name="Rounded Rectangle 19">
            <a:hlinkClick r:id="rId5" action="ppaction://hlinksldjump"/>
            <a:extLst>
              <a:ext uri="{FF2B5EF4-FFF2-40B4-BE49-F238E27FC236}">
                <a16:creationId xmlns:a16="http://schemas.microsoft.com/office/drawing/2014/main" id="{1E7E82C9-DBD1-4C3E-A8F6-B4CB6A5E6248}"/>
              </a:ext>
            </a:extLst>
          </p:cNvPr>
          <p:cNvSpPr/>
          <p:nvPr/>
        </p:nvSpPr>
        <p:spPr>
          <a:xfrm>
            <a:off x="65532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graphicFrame>
        <p:nvGraphicFramePr>
          <p:cNvPr id="8" name="Table 7">
            <a:extLst>
              <a:ext uri="{FF2B5EF4-FFF2-40B4-BE49-F238E27FC236}">
                <a16:creationId xmlns:a16="http://schemas.microsoft.com/office/drawing/2014/main" id="{7B99CD7A-06C3-4CF6-99FB-7E462267E0B5}"/>
              </a:ext>
            </a:extLst>
          </p:cNvPr>
          <p:cNvGraphicFramePr>
            <a:graphicFrameLocks noGrp="1"/>
          </p:cNvGraphicFramePr>
          <p:nvPr>
            <p:extLst>
              <p:ext uri="{D42A27DB-BD31-4B8C-83A1-F6EECF244321}">
                <p14:modId xmlns:p14="http://schemas.microsoft.com/office/powerpoint/2010/main" val="3848958717"/>
              </p:ext>
            </p:extLst>
          </p:nvPr>
        </p:nvGraphicFramePr>
        <p:xfrm>
          <a:off x="112711" y="2109305"/>
          <a:ext cx="8802689" cy="3118710"/>
        </p:xfrm>
        <a:graphic>
          <a:graphicData uri="http://schemas.openxmlformats.org/drawingml/2006/table">
            <a:tbl>
              <a:tblPr firstRow="1" bandRow="1">
                <a:tableStyleId>{5C22544A-7EE6-4342-B048-85BDC9FD1C3A}</a:tableStyleId>
              </a:tblPr>
              <a:tblGrid>
                <a:gridCol w="2257200">
                  <a:extLst>
                    <a:ext uri="{9D8B030D-6E8A-4147-A177-3AD203B41FA5}">
                      <a16:colId xmlns:a16="http://schemas.microsoft.com/office/drawing/2014/main" val="20000"/>
                    </a:ext>
                  </a:extLst>
                </a:gridCol>
                <a:gridCol w="1146559">
                  <a:extLst>
                    <a:ext uri="{9D8B030D-6E8A-4147-A177-3AD203B41FA5}">
                      <a16:colId xmlns:a16="http://schemas.microsoft.com/office/drawing/2014/main" val="20001"/>
                    </a:ext>
                  </a:extLst>
                </a:gridCol>
                <a:gridCol w="2370262">
                  <a:extLst>
                    <a:ext uri="{9D8B030D-6E8A-4147-A177-3AD203B41FA5}">
                      <a16:colId xmlns:a16="http://schemas.microsoft.com/office/drawing/2014/main" val="20002"/>
                    </a:ext>
                  </a:extLst>
                </a:gridCol>
                <a:gridCol w="3028668">
                  <a:extLst>
                    <a:ext uri="{9D8B030D-6E8A-4147-A177-3AD203B41FA5}">
                      <a16:colId xmlns:a16="http://schemas.microsoft.com/office/drawing/2014/main" val="20003"/>
                    </a:ext>
                  </a:extLst>
                </a:gridCol>
              </a:tblGrid>
              <a:tr h="311871">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6"/>
                        </a:rPr>
                        <a:t>hamoodi@Chamber.org.sa</a:t>
                      </a: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L="91427" marR="91427"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هاني العامودي</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spcBef>
                          <a:spcPts val="0"/>
                        </a:spcBef>
                        <a:spcAft>
                          <a:spcPts val="0"/>
                        </a:spcAft>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مسئول أنظمه</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11871">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Hani M. Al </a:t>
                      </a:r>
                      <a:r>
                        <a:rPr lang="en-US" sz="16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Amoodi</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Systems Administrator</a:t>
                      </a:r>
                    </a:p>
                  </a:txBody>
                  <a:tcPr marL="9524" marR="9524"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11871">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7"/>
                        </a:rPr>
                        <a:t>halqahtani@Chamber.org.sa</a:t>
                      </a: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L="91427" marR="91427"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8598149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حمزة القحطاني</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spcBef>
                          <a:spcPts val="0"/>
                        </a:spcBef>
                        <a:spcAft>
                          <a:spcPts val="0"/>
                        </a:spcAft>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فني صيانة حاسب آلي</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11871">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Hamza M. Al Qahtani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Technical Support Officer</a:t>
                      </a:r>
                    </a:p>
                  </a:txBody>
                  <a:tcPr marL="9524" marR="9524"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11871">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8"/>
                        </a:rPr>
                        <a:t>abarbaa@Chamber.org.sa</a:t>
                      </a: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L="91427" marR="91427"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عبدالله </a:t>
                      </a:r>
                      <a:r>
                        <a:rPr lang="ar-SA" sz="16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بارباع</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مهندس شبكات</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11871">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Abdullah S. Barbaa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Networks Engineer</a:t>
                      </a:r>
                    </a:p>
                  </a:txBody>
                  <a:tcPr marL="9524" marR="9524"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11871">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9"/>
                        </a:rPr>
                        <a:t>mnoimi@Chamber.org.sa</a:t>
                      </a: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L="91427" marR="91427"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مسفر النعيمي </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الدعم الفني</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11871">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Misfer S. Al </a:t>
                      </a:r>
                      <a:r>
                        <a:rPr lang="en-US" sz="16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Noaimi</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Technical Support</a:t>
                      </a:r>
                    </a:p>
                  </a:txBody>
                  <a:tcPr marL="9524" marR="9524"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311871">
                <a:tc rowSpan="2">
                  <a:txBody>
                    <a:bodyPr/>
                    <a:lstStyle/>
                    <a:p>
                      <a:pPr algn="ct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L="91427" marR="91427" marT="45718" marB="4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8099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الدعم الفني </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311871">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Technical Support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bl>
          </a:graphicData>
        </a:graphic>
      </p:graphicFrame>
      <p:sp>
        <p:nvSpPr>
          <p:cNvPr id="9" name="Rectangle 8">
            <a:extLst>
              <a:ext uri="{FF2B5EF4-FFF2-40B4-BE49-F238E27FC236}">
                <a16:creationId xmlns:a16="http://schemas.microsoft.com/office/drawing/2014/main" id="{CA6CF8BC-1154-4AC3-90F3-D48C8EBAE749}"/>
              </a:ext>
            </a:extLst>
          </p:cNvPr>
          <p:cNvSpPr/>
          <p:nvPr/>
        </p:nvSpPr>
        <p:spPr>
          <a:xfrm>
            <a:off x="5715000" y="1466945"/>
            <a:ext cx="2195512" cy="368300"/>
          </a:xfrm>
          <a:prstGeom prst="rect">
            <a:avLst/>
          </a:prstGeom>
        </p:spPr>
        <p:txBody>
          <a:bodyPr wrap="square">
            <a:spAutoFit/>
          </a:bodyPr>
          <a:lstStyle/>
          <a:p>
            <a:pPr algn="just" rtl="1" eaLnBrk="1" fontAlgn="auto" hangingPunct="1">
              <a:spcBef>
                <a:spcPts val="0"/>
              </a:spcBef>
              <a:spcAft>
                <a:spcPts val="0"/>
              </a:spcAft>
              <a:buFont typeface="Wingdings" pitchFamily="2" charset="2"/>
              <a:buChar char="q"/>
              <a:defRPr/>
            </a:pPr>
            <a:r>
              <a:rPr lang="en-US" b="1" dirty="0">
                <a:solidFill>
                  <a:schemeClr val="tx2"/>
                </a:solidFill>
                <a:effectLst>
                  <a:outerShdw blurRad="38100" dist="38100" dir="2700000" algn="tl">
                    <a:srgbClr val="000000">
                      <a:alpha val="43137"/>
                    </a:srgbClr>
                  </a:outerShdw>
                </a:effectLst>
                <a:latin typeface="Hawyia  Chamber" pitchFamily="18" charset="-78"/>
                <a:cs typeface="Hawyia  Chamber" pitchFamily="18" charset="-78"/>
              </a:rPr>
              <a:t> </a:t>
            </a:r>
            <a:endParaRPr lang="ar-SA" b="1" dirty="0">
              <a:solidFill>
                <a:schemeClr val="tx2"/>
              </a:solidFill>
              <a:effectLst>
                <a:outerShdw blurRad="38100" dist="38100" dir="2700000" algn="tl">
                  <a:srgbClr val="000000">
                    <a:alpha val="43137"/>
                  </a:srgbClr>
                </a:outerShdw>
              </a:effectLst>
              <a:latin typeface="Hawyia  Chamber" pitchFamily="18" charset="-78"/>
              <a:cs typeface="Hawyia  Chamber" pitchFamily="18" charset="-78"/>
            </a:endParaRPr>
          </a:p>
        </p:txBody>
      </p:sp>
      <p:sp>
        <p:nvSpPr>
          <p:cNvPr id="3" name="Rectangle 2"/>
          <p:cNvSpPr/>
          <p:nvPr/>
        </p:nvSpPr>
        <p:spPr>
          <a:xfrm>
            <a:off x="6145776" y="1474449"/>
            <a:ext cx="1550424" cy="369332"/>
          </a:xfrm>
          <a:prstGeom prst="rect">
            <a:avLst/>
          </a:prstGeom>
        </p:spPr>
        <p:txBody>
          <a:bodyPr wrap="none">
            <a:spAutoFit/>
          </a:bodyPr>
          <a:lstStyle/>
          <a:p>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إدارة التحول الرقمي</a:t>
            </a:r>
          </a:p>
        </p:txBody>
      </p:sp>
      <p:sp>
        <p:nvSpPr>
          <p:cNvPr id="13" name="Rectangle 12">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7" descr="2">
            <a:extLst>
              <a:ext uri="{FF2B5EF4-FFF2-40B4-BE49-F238E27FC236}">
                <a16:creationId xmlns:a16="http://schemas.microsoft.com/office/drawing/2014/main" id="{9EBD0F9E-9041-435E-89D9-B5A2792D5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10A752BA-50CF-4D03-9F67-FD03EA44E52A}"/>
              </a:ext>
            </a:extLst>
          </p:cNvPr>
          <p:cNvSpPr txBox="1">
            <a:spLocks/>
          </p:cNvSpPr>
          <p:nvPr/>
        </p:nvSpPr>
        <p:spPr>
          <a:xfrm>
            <a:off x="-533400" y="5876925"/>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4" name="Rounded Rectangle 13">
            <a:hlinkClick r:id="rId4" action="ppaction://hlinksldjump"/>
            <a:extLst>
              <a:ext uri="{FF2B5EF4-FFF2-40B4-BE49-F238E27FC236}">
                <a16:creationId xmlns:a16="http://schemas.microsoft.com/office/drawing/2014/main" id="{6370D6F7-E2C0-4A00-ABC7-5CC632770436}"/>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20" name="Rounded Rectangle 19">
            <a:hlinkClick r:id="rId5" action="ppaction://hlinksldjump"/>
            <a:extLst>
              <a:ext uri="{FF2B5EF4-FFF2-40B4-BE49-F238E27FC236}">
                <a16:creationId xmlns:a16="http://schemas.microsoft.com/office/drawing/2014/main" id="{7A39C8E1-5ADD-4181-A994-1EE654A25B42}"/>
              </a:ext>
            </a:extLst>
          </p:cNvPr>
          <p:cNvSpPr/>
          <p:nvPr/>
        </p:nvSpPr>
        <p:spPr>
          <a:xfrm>
            <a:off x="65532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graphicFrame>
        <p:nvGraphicFramePr>
          <p:cNvPr id="8" name="Table 7">
            <a:extLst>
              <a:ext uri="{FF2B5EF4-FFF2-40B4-BE49-F238E27FC236}">
                <a16:creationId xmlns:a16="http://schemas.microsoft.com/office/drawing/2014/main" id="{2D2B3718-BCF0-47CE-990A-7730D48C21EC}"/>
              </a:ext>
            </a:extLst>
          </p:cNvPr>
          <p:cNvGraphicFramePr>
            <a:graphicFrameLocks noGrp="1"/>
          </p:cNvGraphicFramePr>
          <p:nvPr>
            <p:extLst>
              <p:ext uri="{D42A27DB-BD31-4B8C-83A1-F6EECF244321}">
                <p14:modId xmlns:p14="http://schemas.microsoft.com/office/powerpoint/2010/main" val="4238595007"/>
              </p:ext>
            </p:extLst>
          </p:nvPr>
        </p:nvGraphicFramePr>
        <p:xfrm>
          <a:off x="604520" y="1803844"/>
          <a:ext cx="7739380" cy="4142878"/>
        </p:xfrm>
        <a:graphic>
          <a:graphicData uri="http://schemas.openxmlformats.org/drawingml/2006/table">
            <a:tbl>
              <a:tblPr firstRow="1" bandRow="1">
                <a:tableStyleId>{5C22544A-7EE6-4342-B048-85BDC9FD1C3A}</a:tableStyleId>
              </a:tblPr>
              <a:tblGrid>
                <a:gridCol w="1757680">
                  <a:extLst>
                    <a:ext uri="{9D8B030D-6E8A-4147-A177-3AD203B41FA5}">
                      <a16:colId xmlns:a16="http://schemas.microsoft.com/office/drawing/2014/main" val="20000"/>
                    </a:ext>
                  </a:extLst>
                </a:gridCol>
                <a:gridCol w="351367">
                  <a:extLst>
                    <a:ext uri="{9D8B030D-6E8A-4147-A177-3AD203B41FA5}">
                      <a16:colId xmlns:a16="http://schemas.microsoft.com/office/drawing/2014/main" val="20001"/>
                    </a:ext>
                  </a:extLst>
                </a:gridCol>
                <a:gridCol w="986253">
                  <a:extLst>
                    <a:ext uri="{9D8B030D-6E8A-4147-A177-3AD203B41FA5}">
                      <a16:colId xmlns:a16="http://schemas.microsoft.com/office/drawing/2014/main" val="20002"/>
                    </a:ext>
                  </a:extLst>
                </a:gridCol>
                <a:gridCol w="2038865">
                  <a:extLst>
                    <a:ext uri="{9D8B030D-6E8A-4147-A177-3AD203B41FA5}">
                      <a16:colId xmlns:a16="http://schemas.microsoft.com/office/drawing/2014/main" val="20003"/>
                    </a:ext>
                  </a:extLst>
                </a:gridCol>
                <a:gridCol w="2605215">
                  <a:extLst>
                    <a:ext uri="{9D8B030D-6E8A-4147-A177-3AD203B41FA5}">
                      <a16:colId xmlns:a16="http://schemas.microsoft.com/office/drawing/2014/main" val="20004"/>
                    </a:ext>
                  </a:extLst>
                </a:gridCol>
              </a:tblGrid>
              <a:tr h="222140">
                <a:tc rowSpan="2">
                  <a:txBody>
                    <a:bodyPr/>
                    <a:lstStyle/>
                    <a:p>
                      <a:pPr algn="ct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6"/>
                        </a:rPr>
                        <a:t>sqahtani@Chamber.org.sa</a:t>
                      </a:r>
                      <a:endParaRPr lang="ar-SA"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p>
                      <a:pPr algn="ctr"/>
                      <a:endPar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T="43832" marB="438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85981112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سعد</a:t>
                      </a:r>
                      <a:r>
                        <a:rPr lang="ar-SA"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القحطاني</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مدير إدارة التشغيل و المشاريع</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132" marB="91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28479">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000" b="0" kern="1200" dirty="0">
                        <a:solidFill>
                          <a:schemeClr val="tx1"/>
                        </a:solidFill>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Saad</a:t>
                      </a:r>
                      <a:r>
                        <a:rPr lang="en-US"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en-US" sz="1200" b="0" kern="1200" baseline="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A.Al</a:t>
                      </a:r>
                      <a:r>
                        <a:rPr lang="en-US"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Qahtani</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O. P. Department Manager</a:t>
                      </a:r>
                    </a:p>
                  </a:txBody>
                  <a:tcPr marL="9525" marR="9525" marT="9132" marB="91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68870">
                <a:tc rowSpan="2">
                  <a:txBody>
                    <a:bodyPr/>
                    <a:lstStyle/>
                    <a:p>
                      <a:pPr algn="ct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7"/>
                        </a:rPr>
                        <a:t>maljamea@Chamber.org.sa</a:t>
                      </a: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p>
                  </a:txBody>
                  <a:tcPr marT="43832" marB="438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  T/</a:t>
                      </a: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محمد الجامع</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سكرتير</a:t>
                      </a:r>
                      <a:r>
                        <a:rPr lang="ar-SA"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ادارة التشغيل والمشاريع</a:t>
                      </a:r>
                      <a:endPar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T="43832" marB="438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22140">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i="0" u="none" strike="noStrike" kern="120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Mohammed Al </a:t>
                      </a:r>
                      <a:r>
                        <a:rPr lang="en-US" sz="12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Jamea</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O.P.D Secretary </a:t>
                      </a:r>
                    </a:p>
                  </a:txBody>
                  <a:tcPr marL="9525" marR="9525" marT="9132" marB="91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28787">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8"/>
                        </a:rPr>
                        <a:t>aallaho@Chamber.org.sa</a:t>
                      </a: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p>
                    <a:p>
                      <a:pPr algn="ctr"/>
                      <a:endPar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T="43832" marB="438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8598109</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عبدالمحسن</a:t>
                      </a:r>
                      <a:r>
                        <a:rPr lang="ar-SA"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اللهو </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spcBef>
                          <a:spcPts val="0"/>
                        </a:spcBef>
                        <a:spcAft>
                          <a:spcPts val="0"/>
                        </a:spcAft>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رئيس قسم التشغيل</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132" marB="91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22140">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i="0" u="none" strike="noStrike" kern="120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AbdulMohseen</a:t>
                      </a:r>
                      <a:r>
                        <a:rPr lang="en-US"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K. Al </a:t>
                      </a:r>
                      <a:r>
                        <a:rPr lang="en-US" sz="1200" b="0" kern="1200" baseline="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laho</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Head Of OP</a:t>
                      </a:r>
                    </a:p>
                  </a:txBody>
                  <a:tcPr marL="9525" marR="9525" marT="9132" marB="91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67634">
                <a:tc rowSpan="2">
                  <a:txBody>
                    <a:bodyPr/>
                    <a:lstStyle/>
                    <a:p>
                      <a:pPr algn="ct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9"/>
                        </a:rPr>
                        <a:t>alabdulgader@Chamber.org.sa</a:t>
                      </a:r>
                      <a:endPar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T="43832" marB="438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عبدالله العبدالقادر</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رئيس قسم</a:t>
                      </a:r>
                      <a:r>
                        <a:rPr lang="ar-SA"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الخدمات الادارية </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132" marB="91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63397">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i="0" u="none" strike="noStrike" kern="120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Abdullah Al </a:t>
                      </a:r>
                      <a:r>
                        <a:rPr lang="en-US" sz="12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Abdulgader</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Division Head Administrative Services </a:t>
                      </a:r>
                    </a:p>
                    <a:p>
                      <a:pPr marL="0" marR="0" indent="0" algn="ctr" defTabSz="914400" rtl="1"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132" marB="91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2214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10"/>
                        </a:rPr>
                        <a:t>haltamimi@Chamber.org.sa</a:t>
                      </a:r>
                      <a:endPar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p>
                      <a:pPr algn="ctr"/>
                      <a:endPar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T="43832" marB="438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8598102</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حمد التميمي</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spcBef>
                          <a:spcPts val="0"/>
                        </a:spcBef>
                        <a:spcAft>
                          <a:spcPts val="0"/>
                        </a:spcAft>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رئيس قسم المشاريع</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132" marB="91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44684">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i="0" u="none" strike="noStrike" kern="120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Hamad A. Al </a:t>
                      </a:r>
                      <a:r>
                        <a:rPr lang="en-US" sz="12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Tamimi</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Projects Division Head</a:t>
                      </a:r>
                    </a:p>
                  </a:txBody>
                  <a:tcPr marL="9525" marR="9525" marT="9132" marB="91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2214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11"/>
                        </a:rPr>
                        <a:t>malghamdi@Chamber.org.sa</a:t>
                      </a:r>
                      <a:endPar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p>
                      <a:pPr algn="ctr"/>
                      <a:endPar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T="43832" marB="438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محمد الغامدي</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رئيس قسم الأمن والسلامة</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132" marB="91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28479">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i="0" u="none" strike="noStrike" kern="120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Mohammed S. Alghamdi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Safety and Security Division Head</a:t>
                      </a:r>
                    </a:p>
                  </a:txBody>
                  <a:tcPr marL="9525" marR="9525" marT="9132" marB="91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22140">
                <a:tc rowSpan="2">
                  <a:txBody>
                    <a:bodyPr/>
                    <a:lstStyle/>
                    <a:p>
                      <a:pPr algn="ct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12"/>
                        </a:rPr>
                        <a:t>alhamad@chamber.org.sa</a:t>
                      </a: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p>
                  </a:txBody>
                  <a:tcPr marT="43832" marB="438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T/ 8598110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صلاح الحمد</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مشرف وحدة خدمات مكاتب</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132" marB="91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222140">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i="0" u="none" strike="noStrike" kern="120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Salah A. Al Hamad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Offices Services </a:t>
                      </a:r>
                    </a:p>
                  </a:txBody>
                  <a:tcPr marL="9525" marR="9525" marT="9132" marB="91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222140">
                <a:tc rowSpan="2">
                  <a:txBody>
                    <a:bodyPr/>
                    <a:lstStyle/>
                    <a:p>
                      <a:pPr algn="ct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13"/>
                        </a:rPr>
                        <a:t>mmoslem@Chamber.org.sa</a:t>
                      </a:r>
                      <a:r>
                        <a:rPr lang="en-US" sz="12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p>
                  </a:txBody>
                  <a:tcPr marT="43832" marB="438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T/ 8598093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SA"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محمد المسلم </a:t>
                      </a: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132" marB="91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222140">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i="0" u="none" strike="noStrike" kern="120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Mohammed A. Al Moslem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endParaRPr lang="en-US" sz="12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132" marB="91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bl>
          </a:graphicData>
        </a:graphic>
      </p:graphicFrame>
      <p:sp>
        <p:nvSpPr>
          <p:cNvPr id="11" name="Rectangle 10">
            <a:extLst>
              <a:ext uri="{FF2B5EF4-FFF2-40B4-BE49-F238E27FC236}">
                <a16:creationId xmlns:a16="http://schemas.microsoft.com/office/drawing/2014/main" id="{F17788FF-A875-4EA3-B147-5283D5BE9AE4}"/>
              </a:ext>
            </a:extLst>
          </p:cNvPr>
          <p:cNvSpPr/>
          <p:nvPr/>
        </p:nvSpPr>
        <p:spPr>
          <a:xfrm>
            <a:off x="5308236" y="1447800"/>
            <a:ext cx="2464164" cy="369332"/>
          </a:xfrm>
          <a:prstGeom prst="rect">
            <a:avLst/>
          </a:prstGeom>
        </p:spPr>
        <p:txBody>
          <a:bodyPr wrap="square">
            <a:spAutoFit/>
          </a:bodyPr>
          <a:lstStyle/>
          <a:p>
            <a:pPr algn="just" rtl="1" eaLnBrk="1" fontAlgn="auto" hangingPunct="1">
              <a:spcBef>
                <a:spcPts val="0"/>
              </a:spcBef>
              <a:spcAft>
                <a:spcPts val="0"/>
              </a:spcAft>
              <a:buFont typeface="Wingdings" pitchFamily="2" charset="2"/>
              <a:buChar char="q"/>
              <a:defRPr/>
            </a:pPr>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إدارة التشغيل والمشاريع</a:t>
            </a:r>
          </a:p>
        </p:txBody>
      </p:sp>
      <p:sp>
        <p:nvSpPr>
          <p:cNvPr id="13" name="Rectangle 12">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7" descr="2">
            <a:extLst>
              <a:ext uri="{FF2B5EF4-FFF2-40B4-BE49-F238E27FC236}">
                <a16:creationId xmlns:a16="http://schemas.microsoft.com/office/drawing/2014/main" id="{F49D6CA7-0B63-410B-966A-C0C1C5CFD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28B2DE0F-BF09-4FAC-A915-A16A102A5C87}"/>
              </a:ext>
            </a:extLst>
          </p:cNvPr>
          <p:cNvSpPr txBox="1">
            <a:spLocks/>
          </p:cNvSpPr>
          <p:nvPr/>
        </p:nvSpPr>
        <p:spPr>
          <a:xfrm>
            <a:off x="-61595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4" name="Rounded Rectangle 13">
            <a:hlinkClick r:id="rId4" action="ppaction://hlinksldjump"/>
            <a:extLst>
              <a:ext uri="{FF2B5EF4-FFF2-40B4-BE49-F238E27FC236}">
                <a16:creationId xmlns:a16="http://schemas.microsoft.com/office/drawing/2014/main" id="{A3177894-2D70-42B6-B1A3-FFB8319421E4}"/>
              </a:ext>
            </a:extLst>
          </p:cNvPr>
          <p:cNvSpPr/>
          <p:nvPr/>
        </p:nvSpPr>
        <p:spPr>
          <a:xfrm>
            <a:off x="7848600" y="6251253"/>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20" name="Rounded Rectangle 19">
            <a:hlinkClick r:id="rId5" action="ppaction://hlinksldjump"/>
            <a:extLst>
              <a:ext uri="{FF2B5EF4-FFF2-40B4-BE49-F238E27FC236}">
                <a16:creationId xmlns:a16="http://schemas.microsoft.com/office/drawing/2014/main" id="{E7264B42-D336-49AF-872D-DA3CFE3A272C}"/>
              </a:ext>
            </a:extLst>
          </p:cNvPr>
          <p:cNvSpPr/>
          <p:nvPr/>
        </p:nvSpPr>
        <p:spPr>
          <a:xfrm>
            <a:off x="6553200" y="6251253"/>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graphicFrame>
        <p:nvGraphicFramePr>
          <p:cNvPr id="8" name="Table 7">
            <a:extLst>
              <a:ext uri="{FF2B5EF4-FFF2-40B4-BE49-F238E27FC236}">
                <a16:creationId xmlns:a16="http://schemas.microsoft.com/office/drawing/2014/main" id="{94484BE0-FBDE-4143-A69A-891B1693F001}"/>
              </a:ext>
            </a:extLst>
          </p:cNvPr>
          <p:cNvGraphicFramePr>
            <a:graphicFrameLocks noGrp="1"/>
          </p:cNvGraphicFramePr>
          <p:nvPr>
            <p:extLst>
              <p:ext uri="{D42A27DB-BD31-4B8C-83A1-F6EECF244321}">
                <p14:modId xmlns:p14="http://schemas.microsoft.com/office/powerpoint/2010/main" val="3562544142"/>
              </p:ext>
            </p:extLst>
          </p:nvPr>
        </p:nvGraphicFramePr>
        <p:xfrm>
          <a:off x="549276" y="1828799"/>
          <a:ext cx="8191499" cy="3980492"/>
        </p:xfrm>
        <a:graphic>
          <a:graphicData uri="http://schemas.openxmlformats.org/drawingml/2006/table">
            <a:tbl>
              <a:tblPr firstRow="1" bandRow="1">
                <a:tableStyleId>{5C22544A-7EE6-4342-B048-85BDC9FD1C3A}</a:tableStyleId>
              </a:tblPr>
              <a:tblGrid>
                <a:gridCol w="1990458">
                  <a:extLst>
                    <a:ext uri="{9D8B030D-6E8A-4147-A177-3AD203B41FA5}">
                      <a16:colId xmlns:a16="http://schemas.microsoft.com/office/drawing/2014/main" val="20000"/>
                    </a:ext>
                  </a:extLst>
                </a:gridCol>
                <a:gridCol w="1662509">
                  <a:extLst>
                    <a:ext uri="{9D8B030D-6E8A-4147-A177-3AD203B41FA5}">
                      <a16:colId xmlns:a16="http://schemas.microsoft.com/office/drawing/2014/main" val="20001"/>
                    </a:ext>
                  </a:extLst>
                </a:gridCol>
                <a:gridCol w="2187929">
                  <a:extLst>
                    <a:ext uri="{9D8B030D-6E8A-4147-A177-3AD203B41FA5}">
                      <a16:colId xmlns:a16="http://schemas.microsoft.com/office/drawing/2014/main" val="20002"/>
                    </a:ext>
                  </a:extLst>
                </a:gridCol>
                <a:gridCol w="2350603">
                  <a:extLst>
                    <a:ext uri="{9D8B030D-6E8A-4147-A177-3AD203B41FA5}">
                      <a16:colId xmlns:a16="http://schemas.microsoft.com/office/drawing/2014/main" val="20003"/>
                    </a:ext>
                  </a:extLst>
                </a:gridCol>
              </a:tblGrid>
              <a:tr h="240015">
                <a:tc rowSpan="2">
                  <a:txBody>
                    <a:bodyPr/>
                    <a:lstStyle/>
                    <a:p>
                      <a:pPr algn="ct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6"/>
                        </a:rPr>
                        <a:t>mfadhil@Chamber.org.sa</a:t>
                      </a: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p>
                  </a:txBody>
                  <a:tcPr marT="45746" marB="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محمد</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الفضل </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مهندس مدني </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31" marB="95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9082">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i="0" u="none" strike="noStrike" kern="120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Mohammed Al Fadhil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Civil engineer </a:t>
                      </a:r>
                    </a:p>
                  </a:txBody>
                  <a:tcPr marL="9525" marR="9525" marT="9531" marB="95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87354">
                <a:tc rowSpan="2">
                  <a:txBody>
                    <a:bodyPr/>
                    <a:lstStyle/>
                    <a:p>
                      <a:pPr algn="ct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7"/>
                        </a:rPr>
                        <a:t>aalmushrif@Chamber.org.sa</a:t>
                      </a: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p>
                  </a:txBody>
                  <a:tcPr marT="45746" marB="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8598113</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عبدالرحمن</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المشرف</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مشرف وحدة سق بنفسك </a:t>
                      </a:r>
                    </a:p>
                  </a:txBody>
                  <a:tcPr marT="45746" marB="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19082">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i="0" u="none" strike="noStrike" kern="120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Abdulrahman M. Al Mushrif</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U Drive Unit Supervisor</a:t>
                      </a:r>
                    </a:p>
                  </a:txBody>
                  <a:tcPr marL="9525" marR="9525" marT="9531" marB="95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37019">
                <a:tc rowSpan="2">
                  <a:txBody>
                    <a:bodyPr/>
                    <a:lstStyle/>
                    <a:p>
                      <a:pPr algn="ct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8"/>
                        </a:rPr>
                        <a:t>halfaraj@Chamber.org.sa</a:t>
                      </a:r>
                      <a:r>
                        <a:rPr lang="ar-SA"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T="45746" marB="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T/ 8598114</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حسين الفرج</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منسق</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إداري</a:t>
                      </a:r>
                      <a:endPar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T="45746" marB="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621309">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kern="1200" dirty="0">
                        <a:solidFill>
                          <a:schemeClr val="tx1"/>
                        </a:solidFill>
                        <a:effectLst>
                          <a:outerShdw blurRad="38100" dist="38100" dir="2700000" algn="tl">
                            <a:srgbClr val="000000">
                              <a:alpha val="43137"/>
                            </a:srgbClr>
                          </a:outerShdw>
                        </a:effectLst>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Hussain Al </a:t>
                      </a:r>
                      <a:r>
                        <a:rPr lang="en-US" sz="14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Faraj</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Administrative Coordinator</a:t>
                      </a:r>
                    </a:p>
                    <a:p>
                      <a:pPr marL="0" marR="0" indent="0" algn="ctr" defTabSz="914400" rtl="1" eaLnBrk="1" fontAlgn="auto" latinLnBrk="0" hangingPunct="1">
                        <a:lnSpc>
                          <a:spcPct val="100000"/>
                        </a:lnSpc>
                        <a:spcBef>
                          <a:spcPts val="0"/>
                        </a:spcBef>
                        <a:spcAft>
                          <a:spcPts val="0"/>
                        </a:spcAft>
                        <a:buClrTx/>
                        <a:buSzTx/>
                        <a:buFontTx/>
                        <a:buNone/>
                        <a:tabLst/>
                        <a:defRPr/>
                      </a:pPr>
                      <a:endParaRPr lang="en-US"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31" marB="95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201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9"/>
                        </a:rPr>
                        <a:t>jlopez@chamber.org.sa</a:t>
                      </a:r>
                      <a:r>
                        <a:rPr lang="ar-SA"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 </a:t>
                      </a: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T="45746" marB="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T</a:t>
                      </a:r>
                      <a:r>
                        <a:rPr lang="ar-SA"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جون دينيس لوبيز</a:t>
                      </a:r>
                    </a:p>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John</a:t>
                      </a:r>
                      <a:r>
                        <a:rPr lang="en-US"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d, </a:t>
                      </a:r>
                      <a:r>
                        <a:rPr lang="en-US" sz="1400" b="0" kern="1200" baseline="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lopez</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فني</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صوت ومرئيات </a:t>
                      </a:r>
                    </a:p>
                    <a:p>
                      <a:pPr marL="0" marR="0" lvl="0" indent="0" algn="ctr" defTabSz="914400" rtl="1"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Audio –</a:t>
                      </a:r>
                      <a:r>
                        <a:rPr lang="en-US"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Video System Technician</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31" marB="95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488468">
                <a:tc rowSpan="2">
                  <a:txBody>
                    <a:bodyPr/>
                    <a:lstStyle/>
                    <a:p>
                      <a:pPr algn="ct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hlinkClick r:id="rId10"/>
                        </a:rPr>
                        <a:t>ahindas@Chamber.org.sa</a:t>
                      </a:r>
                      <a:endPar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marT="45746" marB="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عبد الله</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ar-SA" sz="1400" b="0" kern="1200" baseline="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الهنداس</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سكرتير ادارة التشغيل والمشاريع</a:t>
                      </a:r>
                    </a:p>
                    <a:p>
                      <a:pPr marL="0" marR="0" indent="0" algn="ctr" defTabSz="914400" rtl="0" eaLnBrk="1" fontAlgn="ctr" latinLnBrk="0" hangingPunct="1">
                        <a:lnSpc>
                          <a:spcPct val="100000"/>
                        </a:lnSpc>
                        <a:spcBef>
                          <a:spcPts val="0"/>
                        </a:spcBef>
                        <a:spcAft>
                          <a:spcPts val="0"/>
                        </a:spcAft>
                        <a:buClrTx/>
                        <a:buSzTx/>
                        <a:buFontTx/>
                        <a:buNone/>
                        <a:tabLst/>
                        <a:defRPr/>
                      </a:pPr>
                      <a:endPar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T="45746" marB="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420195">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kern="1200" dirty="0">
                        <a:solidFill>
                          <a:schemeClr val="tx1"/>
                        </a:solidFill>
                        <a:effectLst>
                          <a:outerShdw blurRad="38100" dist="38100" dir="2700000" algn="tl">
                            <a:srgbClr val="000000">
                              <a:alpha val="43137"/>
                            </a:srgbClr>
                          </a:outerShdw>
                        </a:effectLst>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Abdullah M. Al </a:t>
                      </a:r>
                      <a:r>
                        <a:rPr lang="en-US" sz="14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Hindas</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O.P.D Secretary </a:t>
                      </a:r>
                    </a:p>
                    <a:p>
                      <a:pPr marL="0" marR="0" indent="0" algn="ctr" defTabSz="914400" rtl="1" eaLnBrk="1" fontAlgn="auto" latinLnBrk="0" hangingPunct="1">
                        <a:lnSpc>
                          <a:spcPct val="100000"/>
                        </a:lnSpc>
                        <a:spcBef>
                          <a:spcPts val="0"/>
                        </a:spcBef>
                        <a:spcAft>
                          <a:spcPts val="0"/>
                        </a:spcAft>
                        <a:buClrTx/>
                        <a:buSzTx/>
                        <a:buFontTx/>
                        <a:buNone/>
                        <a:tabLst/>
                        <a:defRPr/>
                      </a:pPr>
                      <a:endParaRPr lang="en-US"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31" marB="95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19082">
                <a:tc rowSpan="2" gridSpan="3">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SA"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8119</a:t>
                      </a:r>
                      <a:endPar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endParaRPr>
                    </a:p>
                  </a:txBody>
                  <a:tcPr marT="45746" marB="457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hMerge="1">
                  <a:txBody>
                    <a:bodyPr/>
                    <a:lstStyle/>
                    <a:p>
                      <a:pPr marL="0" marR="0" indent="0" algn="ctr" defTabSz="914400" rtl="1" eaLnBrk="1" fontAlgn="ctr"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الصيانة</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31" marB="95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219082">
                <a:tc gridSpan="3"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i="0" u="none" strike="noStrike" kern="120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pPr marL="0" marR="0" indent="0" algn="ctr" defTabSz="914400" rtl="1" eaLnBrk="1" fontAlgn="ctr"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Maintenance </a:t>
                      </a:r>
                    </a:p>
                  </a:txBody>
                  <a:tcPr marL="9525" marR="9525" marT="9531" marB="95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bl>
          </a:graphicData>
        </a:graphic>
      </p:graphicFrame>
      <p:sp>
        <p:nvSpPr>
          <p:cNvPr id="9" name="Rectangle 8">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7" descr="2">
            <a:extLst>
              <a:ext uri="{FF2B5EF4-FFF2-40B4-BE49-F238E27FC236}">
                <a16:creationId xmlns:a16="http://schemas.microsoft.com/office/drawing/2014/main" id="{0A189E3E-1D79-4E8F-AEE3-1474B7CDD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F3A1B29A-E4A7-410F-8A89-2F2D132C76CD}"/>
              </a:ext>
            </a:extLst>
          </p:cNvPr>
          <p:cNvSpPr txBox="1">
            <a:spLocks/>
          </p:cNvSpPr>
          <p:nvPr/>
        </p:nvSpPr>
        <p:spPr>
          <a:xfrm>
            <a:off x="-60960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4" name="Rounded Rectangle 13">
            <a:hlinkClick r:id="rId4" action="ppaction://hlinksldjump"/>
            <a:extLst>
              <a:ext uri="{FF2B5EF4-FFF2-40B4-BE49-F238E27FC236}">
                <a16:creationId xmlns:a16="http://schemas.microsoft.com/office/drawing/2014/main" id="{99299AFB-71E9-4971-87C8-7F8F7DDABC3A}"/>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20" name="Rounded Rectangle 19">
            <a:hlinkClick r:id="rId5" action="ppaction://hlinksldjump"/>
            <a:extLst>
              <a:ext uri="{FF2B5EF4-FFF2-40B4-BE49-F238E27FC236}">
                <a16:creationId xmlns:a16="http://schemas.microsoft.com/office/drawing/2014/main" id="{961CC272-F657-4025-96EC-5611450B43E4}"/>
              </a:ext>
            </a:extLst>
          </p:cNvPr>
          <p:cNvSpPr/>
          <p:nvPr/>
        </p:nvSpPr>
        <p:spPr>
          <a:xfrm>
            <a:off x="65532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graphicFrame>
        <p:nvGraphicFramePr>
          <p:cNvPr id="8" name="Table 7">
            <a:extLst>
              <a:ext uri="{FF2B5EF4-FFF2-40B4-BE49-F238E27FC236}">
                <a16:creationId xmlns:a16="http://schemas.microsoft.com/office/drawing/2014/main" id="{7307A1C7-5074-4CA9-BC38-C8FCBD7C7688}"/>
              </a:ext>
            </a:extLst>
          </p:cNvPr>
          <p:cNvGraphicFramePr>
            <a:graphicFrameLocks noGrp="1"/>
          </p:cNvGraphicFramePr>
          <p:nvPr>
            <p:extLst>
              <p:ext uri="{D42A27DB-BD31-4B8C-83A1-F6EECF244321}">
                <p14:modId xmlns:p14="http://schemas.microsoft.com/office/powerpoint/2010/main" val="1951516692"/>
              </p:ext>
            </p:extLst>
          </p:nvPr>
        </p:nvGraphicFramePr>
        <p:xfrm>
          <a:off x="228600" y="2286000"/>
          <a:ext cx="8686801" cy="2362199"/>
        </p:xfrm>
        <a:graphic>
          <a:graphicData uri="http://schemas.openxmlformats.org/drawingml/2006/table">
            <a:tbl>
              <a:tblPr firstRow="1" bandRow="1">
                <a:tableStyleId>{5C22544A-7EE6-4342-B048-85BDC9FD1C3A}</a:tableStyleId>
              </a:tblPr>
              <a:tblGrid>
                <a:gridCol w="2307635">
                  <a:extLst>
                    <a:ext uri="{9D8B030D-6E8A-4147-A177-3AD203B41FA5}">
                      <a16:colId xmlns:a16="http://schemas.microsoft.com/office/drawing/2014/main" val="20000"/>
                    </a:ext>
                  </a:extLst>
                </a:gridCol>
                <a:gridCol w="1117424">
                  <a:extLst>
                    <a:ext uri="{9D8B030D-6E8A-4147-A177-3AD203B41FA5}">
                      <a16:colId xmlns:a16="http://schemas.microsoft.com/office/drawing/2014/main" val="20001"/>
                    </a:ext>
                  </a:extLst>
                </a:gridCol>
                <a:gridCol w="2310034">
                  <a:extLst>
                    <a:ext uri="{9D8B030D-6E8A-4147-A177-3AD203B41FA5}">
                      <a16:colId xmlns:a16="http://schemas.microsoft.com/office/drawing/2014/main" val="20002"/>
                    </a:ext>
                  </a:extLst>
                </a:gridCol>
                <a:gridCol w="2951708">
                  <a:extLst>
                    <a:ext uri="{9D8B030D-6E8A-4147-A177-3AD203B41FA5}">
                      <a16:colId xmlns:a16="http://schemas.microsoft.com/office/drawing/2014/main" val="20003"/>
                    </a:ext>
                  </a:extLst>
                </a:gridCol>
              </a:tblGrid>
              <a:tr h="314363">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6"/>
                        </a:rPr>
                        <a:t>halwabel@Chamber.org.sa</a:t>
                      </a: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p>
                      <a:pPr algn="ct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T="45707" marB="457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 </a:t>
                      </a:r>
                      <a:r>
                        <a:rPr lang="ar-SA" sz="1600" b="0" i="0" u="none" strike="noStrike" kern="1200" baseline="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8598210</a:t>
                      </a:r>
                      <a:endParaRPr lang="en-US" sz="1600" b="0" i="0" u="none" strike="noStrike" kern="1200" baseline="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حنان الوابل </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مديرة مركز</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تمكين المرأة </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8131">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Hanan</a:t>
                      </a: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M. Al </a:t>
                      </a:r>
                      <a:r>
                        <a:rPr lang="en-US" sz="16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Wabel</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Women Empowerment Center Manager</a:t>
                      </a: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54585">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7"/>
                        </a:rPr>
                        <a:t>ashuaibi@Chamber.org.sa</a:t>
                      </a: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T="45707" marB="457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 </a:t>
                      </a:r>
                      <a:r>
                        <a:rPr lang="ar-SA" sz="1600" b="0" i="0" u="none" strike="noStrike" kern="1200" baseline="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8598291</a:t>
                      </a:r>
                      <a:endParaRPr lang="en-US" sz="1600" b="0" i="0" u="none" strike="noStrike" kern="1200" baseline="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عايشه</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الشعيبي </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ممثلة</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خدمة عملاء </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54585">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Aisha</a:t>
                      </a: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k. Alshuaibi</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Customers</a:t>
                      </a: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service representative</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54585">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8"/>
                        </a:rPr>
                        <a:t>ralotaibi@Chamber.org.sa</a:t>
                      </a: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rPr>
                        <a:t> </a:t>
                      </a:r>
                    </a:p>
                  </a:txBody>
                  <a:tcPr marT="45707" marB="457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T/8991609</a:t>
                      </a:r>
                    </a:p>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Ext 8207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ريم</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العتيبي </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مسؤولة تنفيذي لجان </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605950">
                <a:tc vMerge="1">
                  <a:txBody>
                    <a:bodyPr/>
                    <a:lstStyle/>
                    <a:p>
                      <a:pPr algn="ctr"/>
                      <a:endParaRPr lang="en-US" sz="1000" b="0" i="0" u="none" strike="noStrike" kern="1200" dirty="0">
                        <a:solidFill>
                          <a:schemeClr val="dk1"/>
                        </a:solidFill>
                        <a:latin typeface="Arail"/>
                        <a:ea typeface="+mn-ea"/>
                        <a:cs typeface="+mn-cs"/>
                      </a:endParaRPr>
                    </a:p>
                  </a:txBody>
                  <a:tcPr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Reem</a:t>
                      </a: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Al </a:t>
                      </a:r>
                      <a:r>
                        <a:rPr lang="en-US" sz="1600" b="0" kern="1200" baseline="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Otabi</a:t>
                      </a: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Committee Executive Officer</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sp>
        <p:nvSpPr>
          <p:cNvPr id="9" name="Rectangle 8">
            <a:extLst>
              <a:ext uri="{FF2B5EF4-FFF2-40B4-BE49-F238E27FC236}">
                <a16:creationId xmlns:a16="http://schemas.microsoft.com/office/drawing/2014/main" id="{EB0C41B0-480F-4325-A8C0-14A47F2EFD99}"/>
              </a:ext>
            </a:extLst>
          </p:cNvPr>
          <p:cNvSpPr/>
          <p:nvPr/>
        </p:nvSpPr>
        <p:spPr>
          <a:xfrm>
            <a:off x="5943600" y="1524000"/>
            <a:ext cx="1828800" cy="368300"/>
          </a:xfrm>
          <a:prstGeom prst="rect">
            <a:avLst/>
          </a:prstGeom>
        </p:spPr>
        <p:txBody>
          <a:bodyPr wrap="square">
            <a:spAutoFit/>
          </a:bodyPr>
          <a:lstStyle/>
          <a:p>
            <a:pPr algn="just" rtl="1" eaLnBrk="1" fontAlgn="auto" hangingPunct="1">
              <a:spcBef>
                <a:spcPts val="0"/>
              </a:spcBef>
              <a:spcAft>
                <a:spcPts val="0"/>
              </a:spcAft>
              <a:buFont typeface="Wingdings" pitchFamily="2" charset="2"/>
              <a:buChar char="q"/>
              <a:defRPr/>
            </a:pPr>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مركز تمكين المرأة</a:t>
            </a:r>
          </a:p>
        </p:txBody>
      </p:sp>
      <p:sp>
        <p:nvSpPr>
          <p:cNvPr id="13" name="Rectangle 12">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17" descr="2">
            <a:extLst>
              <a:ext uri="{FF2B5EF4-FFF2-40B4-BE49-F238E27FC236}">
                <a16:creationId xmlns:a16="http://schemas.microsoft.com/office/drawing/2014/main" id="{4757444C-7A49-47E0-822C-FE504889A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14787CE3-495C-4DEC-BD98-EA1216EA54FA}"/>
              </a:ext>
            </a:extLst>
          </p:cNvPr>
          <p:cNvSpPr txBox="1">
            <a:spLocks/>
          </p:cNvSpPr>
          <p:nvPr/>
        </p:nvSpPr>
        <p:spPr>
          <a:xfrm>
            <a:off x="-60960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4" name="Rounded Rectangle 13">
            <a:hlinkClick r:id="rId4" action="ppaction://hlinksldjump"/>
            <a:extLst>
              <a:ext uri="{FF2B5EF4-FFF2-40B4-BE49-F238E27FC236}">
                <a16:creationId xmlns:a16="http://schemas.microsoft.com/office/drawing/2014/main" id="{9D6C6933-5B55-4331-AC52-B9A118816CE8}"/>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20" name="Rounded Rectangle 19">
            <a:hlinkClick r:id="rId5" action="ppaction://hlinksldjump"/>
            <a:extLst>
              <a:ext uri="{FF2B5EF4-FFF2-40B4-BE49-F238E27FC236}">
                <a16:creationId xmlns:a16="http://schemas.microsoft.com/office/drawing/2014/main" id="{DEC3C7CF-8C93-434A-AC1B-15AB14100D88}"/>
              </a:ext>
            </a:extLst>
          </p:cNvPr>
          <p:cNvSpPr/>
          <p:nvPr/>
        </p:nvSpPr>
        <p:spPr>
          <a:xfrm>
            <a:off x="65532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graphicFrame>
        <p:nvGraphicFramePr>
          <p:cNvPr id="8" name="Table 7">
            <a:extLst>
              <a:ext uri="{FF2B5EF4-FFF2-40B4-BE49-F238E27FC236}">
                <a16:creationId xmlns:a16="http://schemas.microsoft.com/office/drawing/2014/main" id="{77831C70-C3B0-4A40-8758-DC50C9BCE7EC}"/>
              </a:ext>
            </a:extLst>
          </p:cNvPr>
          <p:cNvGraphicFramePr>
            <a:graphicFrameLocks noGrp="1"/>
          </p:cNvGraphicFramePr>
          <p:nvPr>
            <p:extLst>
              <p:ext uri="{D42A27DB-BD31-4B8C-83A1-F6EECF244321}">
                <p14:modId xmlns:p14="http://schemas.microsoft.com/office/powerpoint/2010/main" val="1551576002"/>
              </p:ext>
            </p:extLst>
          </p:nvPr>
        </p:nvGraphicFramePr>
        <p:xfrm>
          <a:off x="304800" y="2020885"/>
          <a:ext cx="8610601" cy="3728322"/>
        </p:xfrm>
        <a:graphic>
          <a:graphicData uri="http://schemas.openxmlformats.org/drawingml/2006/table">
            <a:tbl>
              <a:tblPr firstRow="1" bandRow="1">
                <a:tableStyleId>{5C22544A-7EE6-4342-B048-85BDC9FD1C3A}</a:tableStyleId>
              </a:tblPr>
              <a:tblGrid>
                <a:gridCol w="2287393">
                  <a:extLst>
                    <a:ext uri="{9D8B030D-6E8A-4147-A177-3AD203B41FA5}">
                      <a16:colId xmlns:a16="http://schemas.microsoft.com/office/drawing/2014/main" val="20000"/>
                    </a:ext>
                  </a:extLst>
                </a:gridCol>
                <a:gridCol w="1107622">
                  <a:extLst>
                    <a:ext uri="{9D8B030D-6E8A-4147-A177-3AD203B41FA5}">
                      <a16:colId xmlns:a16="http://schemas.microsoft.com/office/drawing/2014/main" val="20001"/>
                    </a:ext>
                  </a:extLst>
                </a:gridCol>
                <a:gridCol w="2289770">
                  <a:extLst>
                    <a:ext uri="{9D8B030D-6E8A-4147-A177-3AD203B41FA5}">
                      <a16:colId xmlns:a16="http://schemas.microsoft.com/office/drawing/2014/main" val="20002"/>
                    </a:ext>
                  </a:extLst>
                </a:gridCol>
                <a:gridCol w="2925816">
                  <a:extLst>
                    <a:ext uri="{9D8B030D-6E8A-4147-A177-3AD203B41FA5}">
                      <a16:colId xmlns:a16="http://schemas.microsoft.com/office/drawing/2014/main" val="20003"/>
                    </a:ext>
                  </a:extLst>
                </a:gridCol>
              </a:tblGrid>
              <a:tr h="338917">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6"/>
                        </a:rPr>
                        <a:t>muammar@Chamber.org.sa</a:t>
                      </a: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T="45704" marB="457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عبدالعزيز</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المعمر </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مدير إدارة المشتركين و الفروع</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89816">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AbdulAziz Al Muammar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Members &amp; Branches Department Manager</a:t>
                      </a: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49140">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7"/>
                        </a:rPr>
                        <a:t>aabboush@Chamber.org.sa</a:t>
                      </a: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rPr>
                        <a:t> </a:t>
                      </a:r>
                    </a:p>
                  </a:txBody>
                  <a:tcPr marT="45704" marB="457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أحمد</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ar-SA" sz="1600" b="0" kern="1200" baseline="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العبوش</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سكرتير إدارة المشتركين و والفروع</a:t>
                      </a:r>
                    </a:p>
                  </a:txBody>
                  <a:tcPr marT="45704" marB="457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38917">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Ahmad</a:t>
                      </a: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en-US" sz="1600" b="0" kern="1200" baseline="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Alabboush</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Members &amp; Branches Secretary</a:t>
                      </a: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49140">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8"/>
                        </a:rPr>
                        <a:t>salkhaldi@Chamber.org.sa</a:t>
                      </a: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rPr>
                        <a:t> </a:t>
                      </a:r>
                    </a:p>
                  </a:txBody>
                  <a:tcPr marT="45704" marB="457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سلطان</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الخالدي </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رئيس قسم خدمات المشتركين</a:t>
                      </a:r>
                    </a:p>
                  </a:txBody>
                  <a:tcPr marT="45704" marB="457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38917">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Sultan Al </a:t>
                      </a:r>
                      <a:r>
                        <a:rPr lang="en-US" sz="16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Khaldi</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Member Services Division</a:t>
                      </a: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38917">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9"/>
                        </a:rPr>
                        <a:t>msuhaim@Chamber.org.sa</a:t>
                      </a: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T="45704" marB="457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محمد السحيم </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رئيس قسم الفروع</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38917">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Mohammed S. Al </a:t>
                      </a:r>
                      <a:r>
                        <a:rPr lang="en-US" sz="16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Suhaim</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Branches Section Head</a:t>
                      </a: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38917">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10"/>
                        </a:rPr>
                        <a:t>abboush@Chamber.org.sa</a:t>
                      </a: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T="45704" marB="457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8598157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سعود </a:t>
                      </a:r>
                      <a:r>
                        <a:rPr lang="ar-SA" sz="16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العبوش</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spcBef>
                          <a:spcPts val="0"/>
                        </a:spcBef>
                        <a:spcAft>
                          <a:spcPts val="0"/>
                        </a:spcAft>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رئيس قسم المعلومات وتطوير الخدمات</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472515">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Saud S. Al </a:t>
                      </a:r>
                      <a:r>
                        <a:rPr lang="en-US" sz="16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Abboush</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Information and services development Division Head</a:t>
                      </a:r>
                    </a:p>
                  </a:txBody>
                  <a:tcPr marL="9525" marR="9525"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sp>
        <p:nvSpPr>
          <p:cNvPr id="15" name="Rectangle 14">
            <a:extLst>
              <a:ext uri="{FF2B5EF4-FFF2-40B4-BE49-F238E27FC236}">
                <a16:creationId xmlns:a16="http://schemas.microsoft.com/office/drawing/2014/main" id="{8DE44DCE-7720-4AAA-9B97-F1278DF61FAC}"/>
              </a:ext>
            </a:extLst>
          </p:cNvPr>
          <p:cNvSpPr/>
          <p:nvPr/>
        </p:nvSpPr>
        <p:spPr>
          <a:xfrm>
            <a:off x="5894388" y="1447800"/>
            <a:ext cx="1954212" cy="369888"/>
          </a:xfrm>
          <a:prstGeom prst="rect">
            <a:avLst/>
          </a:prstGeom>
        </p:spPr>
        <p:txBody>
          <a:bodyPr wrap="square">
            <a:spAutoFit/>
          </a:bodyPr>
          <a:lstStyle/>
          <a:p>
            <a:pPr algn="just" rtl="1" eaLnBrk="1" fontAlgn="auto" hangingPunct="1">
              <a:spcBef>
                <a:spcPts val="0"/>
              </a:spcBef>
              <a:spcAft>
                <a:spcPts val="0"/>
              </a:spcAft>
              <a:buFont typeface="Wingdings" pitchFamily="2" charset="2"/>
              <a:buChar char="q"/>
              <a:defRPr/>
            </a:pPr>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إدارة المشتركين والفروع</a:t>
            </a:r>
          </a:p>
        </p:txBody>
      </p:sp>
      <p:sp>
        <p:nvSpPr>
          <p:cNvPr id="11" name="Rectangle 10">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270ACF0B-30DD-4CBB-ABAD-A948E503FEF1}"/>
              </a:ext>
            </a:extLst>
          </p:cNvPr>
          <p:cNvSpPr>
            <a:spLocks noGrp="1"/>
          </p:cNvSpPr>
          <p:nvPr>
            <p:ph type="title"/>
          </p:nvPr>
        </p:nvSpPr>
        <p:spPr/>
        <p:txBody>
          <a:bodyPr/>
          <a:lstStyle/>
          <a:p>
            <a:endParaRPr lang="en-US" altLang="en-US"/>
          </a:p>
        </p:txBody>
      </p:sp>
      <p:sp>
        <p:nvSpPr>
          <p:cNvPr id="96259" name="Content Placeholder 2">
            <a:extLst>
              <a:ext uri="{FF2B5EF4-FFF2-40B4-BE49-F238E27FC236}">
                <a16:creationId xmlns:a16="http://schemas.microsoft.com/office/drawing/2014/main" id="{D4443921-60A1-4371-8FF5-EE18BF663865}"/>
              </a:ext>
            </a:extLst>
          </p:cNvPr>
          <p:cNvSpPr>
            <a:spLocks noGrp="1"/>
          </p:cNvSpPr>
          <p:nvPr>
            <p:ph idx="1"/>
          </p:nvPr>
        </p:nvSpPr>
        <p:spPr/>
        <p:txBody>
          <a:bodyPr/>
          <a:lstStyle/>
          <a:p>
            <a:endParaRPr lang="en-US" altLang="en-US"/>
          </a:p>
        </p:txBody>
      </p:sp>
      <p:pic>
        <p:nvPicPr>
          <p:cNvPr id="96260" name="Picture 17" descr="2">
            <a:extLst>
              <a:ext uri="{FF2B5EF4-FFF2-40B4-BE49-F238E27FC236}">
                <a16:creationId xmlns:a16="http://schemas.microsoft.com/office/drawing/2014/main" id="{1F7AE1B1-4AC9-4374-96AF-DCCF68EEE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a:extLst>
              <a:ext uri="{FF2B5EF4-FFF2-40B4-BE49-F238E27FC236}">
                <a16:creationId xmlns:a16="http://schemas.microsoft.com/office/drawing/2014/main" id="{1B4FA0FD-D1D7-4141-AE77-290BA480AEE0}"/>
              </a:ext>
            </a:extLst>
          </p:cNvPr>
          <p:cNvGraphicFramePr>
            <a:graphicFrameLocks noGrp="1"/>
          </p:cNvGraphicFramePr>
          <p:nvPr>
            <p:extLst>
              <p:ext uri="{D42A27DB-BD31-4B8C-83A1-F6EECF244321}">
                <p14:modId xmlns:p14="http://schemas.microsoft.com/office/powerpoint/2010/main" val="1190896306"/>
              </p:ext>
            </p:extLst>
          </p:nvPr>
        </p:nvGraphicFramePr>
        <p:xfrm>
          <a:off x="258763" y="1981199"/>
          <a:ext cx="8656637" cy="3908716"/>
        </p:xfrm>
        <a:graphic>
          <a:graphicData uri="http://schemas.openxmlformats.org/drawingml/2006/table">
            <a:tbl>
              <a:tblPr firstRow="1" bandRow="1">
                <a:tableStyleId>{5C22544A-7EE6-4342-B048-85BDC9FD1C3A}</a:tableStyleId>
              </a:tblPr>
              <a:tblGrid>
                <a:gridCol w="2107934">
                  <a:extLst>
                    <a:ext uri="{9D8B030D-6E8A-4147-A177-3AD203B41FA5}">
                      <a16:colId xmlns:a16="http://schemas.microsoft.com/office/drawing/2014/main" val="20000"/>
                    </a:ext>
                  </a:extLst>
                </a:gridCol>
                <a:gridCol w="1120172">
                  <a:extLst>
                    <a:ext uri="{9D8B030D-6E8A-4147-A177-3AD203B41FA5}">
                      <a16:colId xmlns:a16="http://schemas.microsoft.com/office/drawing/2014/main" val="20001"/>
                    </a:ext>
                  </a:extLst>
                </a:gridCol>
                <a:gridCol w="2398375">
                  <a:extLst>
                    <a:ext uri="{9D8B030D-6E8A-4147-A177-3AD203B41FA5}">
                      <a16:colId xmlns:a16="http://schemas.microsoft.com/office/drawing/2014/main" val="20002"/>
                    </a:ext>
                  </a:extLst>
                </a:gridCol>
                <a:gridCol w="3030156">
                  <a:extLst>
                    <a:ext uri="{9D8B030D-6E8A-4147-A177-3AD203B41FA5}">
                      <a16:colId xmlns:a16="http://schemas.microsoft.com/office/drawing/2014/main" val="20003"/>
                    </a:ext>
                  </a:extLst>
                </a:gridCol>
              </a:tblGrid>
              <a:tr h="328850">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4"/>
                        </a:rPr>
                        <a:t>shuti@Chamber.org.sa</a:t>
                      </a:r>
                      <a:r>
                        <a:rPr lang="ar-SA" sz="1600" b="0" i="0" u="none" strike="noStrike" kern="1200" dirty="0">
                          <a:solidFill>
                            <a:schemeClr val="dk1"/>
                          </a:solidFill>
                          <a:latin typeface="Sakkal Majalla" panose="02000000000000000000" pitchFamily="2" charset="-78"/>
                          <a:ea typeface="+mn-ea"/>
                          <a:cs typeface="Sakkal Majalla" panose="02000000000000000000" pitchFamily="2" charset="-78"/>
                        </a:rPr>
                        <a:t> </a:t>
                      </a: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L="91465" marR="91465" marT="45737" marB="4573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8598152</a:t>
                      </a:r>
                      <a:endPar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صالح الزير</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رئيس قسم مركز الخدمات الخاصة</a:t>
                      </a:r>
                    </a:p>
                  </a:txBody>
                  <a:tcPr marL="91465" marR="91465" marT="45737" marB="4573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09200">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Saleh R. Al </a:t>
                      </a:r>
                      <a:r>
                        <a:rPr lang="en-US" sz="16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Zaeer</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VIP Center Division Head</a:t>
                      </a:r>
                    </a:p>
                  </a:txBody>
                  <a:tcPr marL="9528" marR="9528" marT="9529" marB="95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67990">
                <a:tc rowSpan="2">
                  <a:txBody>
                    <a:bodyPr/>
                    <a:lstStyle/>
                    <a:p>
                      <a:pPr algn="ct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5"/>
                        </a:rPr>
                        <a:t>alkhan@chamber.org.sa</a:t>
                      </a:r>
                      <a:r>
                        <a:rPr lang="ar-SA" sz="1600" b="0" i="0" u="none" strike="noStrike" kern="1200" dirty="0">
                          <a:solidFill>
                            <a:schemeClr val="dk1"/>
                          </a:solidFill>
                          <a:latin typeface="Sakkal Majalla" panose="02000000000000000000" pitchFamily="2" charset="-78"/>
                          <a:ea typeface="+mn-ea"/>
                          <a:cs typeface="Sakkal Majalla" panose="02000000000000000000" pitchFamily="2" charset="-78"/>
                        </a:rPr>
                        <a:t> </a:t>
                      </a: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L="91465" marR="91465" marT="45737" marB="4573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Sakkal Majalla" panose="02000000000000000000" pitchFamily="2" charset="-78"/>
                          <a:ea typeface="+mn-ea"/>
                          <a:cs typeface="Sakkal Majalla" panose="02000000000000000000" pitchFamily="2" charset="-78"/>
                        </a:rPr>
                        <a:t>T/8598281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أحمد</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الخان</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مشرف وحدة خدمات المشتركين بقسم الخدمات الخاصة</a:t>
                      </a:r>
                    </a:p>
                  </a:txBody>
                  <a:tcPr marL="91465" marR="91465" marT="45737" marB="4573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1900">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Ahmad A. Al Khan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Members Services Unit Supervisor – VIP Section</a:t>
                      </a:r>
                    </a:p>
                  </a:txBody>
                  <a:tcPr marL="9528" marR="9528" marT="9529" marB="95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1122">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6"/>
                        </a:rPr>
                        <a:t>balsabt@Chamber.org.sa</a:t>
                      </a:r>
                      <a:r>
                        <a:rPr lang="ar-SA" sz="1600" b="0" i="0" u="none" strike="noStrike" kern="1200" dirty="0">
                          <a:solidFill>
                            <a:schemeClr val="dk1"/>
                          </a:solidFill>
                          <a:latin typeface="Sakkal Majalla" panose="02000000000000000000" pitchFamily="2" charset="-78"/>
                          <a:ea typeface="+mn-ea"/>
                          <a:cs typeface="Sakkal Majalla" panose="02000000000000000000" pitchFamily="2" charset="-78"/>
                        </a:rPr>
                        <a:t> </a:t>
                      </a: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L="91465" marR="91465" marT="45737" marB="4573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T/8</a:t>
                      </a:r>
                      <a:r>
                        <a:rPr lang="ar-SA"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598153</a:t>
                      </a:r>
                      <a:endPar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بدر السبت</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ممثل خدمات عملاء</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8" marR="9528" marT="9529" marB="95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35724">
                <a:tc vMerge="1">
                  <a:txBody>
                    <a:bodyPr/>
                    <a:lstStyle/>
                    <a:p>
                      <a:pPr algn="ctr"/>
                      <a:endParaRPr lang="en-US" sz="1000" b="0" i="0" u="none" strike="noStrike" kern="1200" dirty="0">
                        <a:solidFill>
                          <a:schemeClr val="dk1"/>
                        </a:solidFill>
                        <a:latin typeface="Arail"/>
                        <a:ea typeface="+mn-ea"/>
                        <a:cs typeface="+mn-cs"/>
                      </a:endParaRPr>
                    </a:p>
                  </a:txBody>
                  <a:tcPr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Bader Al </a:t>
                      </a:r>
                      <a:r>
                        <a:rPr lang="en-US" sz="16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Sabt</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Customers Service Representative</a:t>
                      </a:r>
                    </a:p>
                  </a:txBody>
                  <a:tcPr marL="9528" marR="9528" marT="9529" marB="95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35724">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7"/>
                        </a:rPr>
                        <a:t>aalsolhi@Chamber.org.sa</a:t>
                      </a:r>
                      <a:r>
                        <a:rPr lang="ar-SA" sz="1600" b="0" i="0" u="none" strike="noStrike" kern="1200" dirty="0">
                          <a:solidFill>
                            <a:schemeClr val="dk1"/>
                          </a:solidFill>
                          <a:latin typeface="Sakkal Majalla" panose="02000000000000000000" pitchFamily="2" charset="-78"/>
                          <a:ea typeface="+mn-ea"/>
                          <a:cs typeface="Sakkal Majalla" panose="02000000000000000000" pitchFamily="2" charset="-78"/>
                        </a:rPr>
                        <a:t> </a:t>
                      </a: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L="91465" marR="91465" marT="45737" marB="4573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T/</a:t>
                      </a:r>
                      <a:r>
                        <a:rPr lang="ar-SA"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8598185</a:t>
                      </a:r>
                      <a:endParaRPr lang="en-US" sz="16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عبدالله الصلحي</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ممثل خدمات عملاء</a:t>
                      </a:r>
                    </a:p>
                    <a:p>
                      <a:pPr marL="0" marR="0" algn="ctr" rtl="1">
                        <a:spcBef>
                          <a:spcPts val="0"/>
                        </a:spcBef>
                        <a:spcAft>
                          <a:spcPts val="0"/>
                        </a:spcAft>
                      </a:pP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8" marR="9528" marT="9529" marB="952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736109">
                <a:tc vMerge="1">
                  <a:txBody>
                    <a:bodyPr/>
                    <a:lstStyle/>
                    <a:p>
                      <a:pPr algn="ctr"/>
                      <a:endParaRPr lang="en-US" sz="1000" b="0" i="0" u="none" strike="noStrike" kern="1200" dirty="0">
                        <a:solidFill>
                          <a:schemeClr val="dk1"/>
                        </a:solidFill>
                        <a:latin typeface="Arail"/>
                        <a:ea typeface="+mn-ea"/>
                        <a:cs typeface="+mn-cs"/>
                      </a:endParaRPr>
                    </a:p>
                  </a:txBody>
                  <a:tcPr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effectLst>
                          <a:outerShdw blurRad="38100" dist="38100" dir="2700000" algn="tl">
                            <a:srgbClr val="000000">
                              <a:alpha val="43137"/>
                            </a:srgbClr>
                          </a:outerShdw>
                        </a:effectLst>
                        <a:latin typeface="Arail"/>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b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b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Abdullah G. Al </a:t>
                      </a:r>
                      <a:r>
                        <a:rPr lang="en-US" sz="16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Solhi</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b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b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Customers Service Representative</a:t>
                      </a:r>
                    </a:p>
                    <a:p>
                      <a:pPr marL="0" marR="0" indent="0" algn="ctr" defTabSz="914400" rtl="1" eaLnBrk="1" fontAlgn="auto" latinLnBrk="0" hangingPunct="1">
                        <a:lnSpc>
                          <a:spcPct val="100000"/>
                        </a:lnSpc>
                        <a:spcBef>
                          <a:spcPts val="0"/>
                        </a:spcBef>
                        <a:spcAft>
                          <a:spcPts val="0"/>
                        </a:spcAft>
                        <a:buClrTx/>
                        <a:buSzTx/>
                        <a:buFontTx/>
                        <a:buNone/>
                        <a:tabLst/>
                        <a:defRPr/>
                      </a:pP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8" marR="9528" marT="9529" marB="95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7" name="Rectangle 6">
            <a:extLst>
              <a:ext uri="{FF2B5EF4-FFF2-40B4-BE49-F238E27FC236}">
                <a16:creationId xmlns:a16="http://schemas.microsoft.com/office/drawing/2014/main" id="{4C3D9A7A-6CF8-4B8C-A8C8-97B8EB28C7F7}"/>
              </a:ext>
            </a:extLst>
          </p:cNvPr>
          <p:cNvSpPr/>
          <p:nvPr/>
        </p:nvSpPr>
        <p:spPr>
          <a:xfrm>
            <a:off x="5562601" y="1447800"/>
            <a:ext cx="2209800" cy="369332"/>
          </a:xfrm>
          <a:prstGeom prst="rect">
            <a:avLst/>
          </a:prstGeom>
        </p:spPr>
        <p:txBody>
          <a:bodyPr wrap="square">
            <a:spAutoFit/>
          </a:bodyPr>
          <a:lstStyle/>
          <a:p>
            <a:pPr algn="just" rtl="1" eaLnBrk="1" fontAlgn="auto" hangingPunct="1">
              <a:spcBef>
                <a:spcPts val="0"/>
              </a:spcBef>
              <a:spcAft>
                <a:spcPts val="0"/>
              </a:spcAft>
              <a:buFont typeface="Wingdings" pitchFamily="2" charset="2"/>
              <a:buChar char="q"/>
              <a:defRPr/>
            </a:pPr>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مركز الخدمات الخاصة </a:t>
            </a:r>
            <a:r>
              <a:rPr lang="en-US" b="1" dirty="0">
                <a:solidFill>
                  <a:schemeClr val="tx2"/>
                </a:solidFill>
                <a:latin typeface="Sakkal Majalla" panose="02000000000000000000" pitchFamily="2" charset="-78"/>
                <a:cs typeface="Sakkal Majalla" panose="02000000000000000000" pitchFamily="2" charset="-78"/>
              </a:rPr>
              <a:t>VIP</a:t>
            </a:r>
            <a:endParaRPr lang="ar-SA" b="1" dirty="0">
              <a:solidFill>
                <a:schemeClr val="tx2"/>
              </a:solidFill>
              <a:latin typeface="Sakkal Majalla" panose="02000000000000000000" pitchFamily="2" charset="-78"/>
              <a:cs typeface="Sakkal Majalla" panose="02000000000000000000" pitchFamily="2" charset="-78"/>
            </a:endParaRPr>
          </a:p>
        </p:txBody>
      </p:sp>
      <p:sp>
        <p:nvSpPr>
          <p:cNvPr id="9" name="Rounded Rectangle 8">
            <a:hlinkClick r:id="rId8" action="ppaction://hlinksldjump"/>
            <a:extLst>
              <a:ext uri="{FF2B5EF4-FFF2-40B4-BE49-F238E27FC236}">
                <a16:creationId xmlns:a16="http://schemas.microsoft.com/office/drawing/2014/main" id="{418E9A27-1B20-459E-A834-7A8FBAD07E6A}"/>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10" name="Rounded Rectangle 9">
            <a:hlinkClick r:id="rId9" action="ppaction://hlinksldjump"/>
            <a:extLst>
              <a:ext uri="{FF2B5EF4-FFF2-40B4-BE49-F238E27FC236}">
                <a16:creationId xmlns:a16="http://schemas.microsoft.com/office/drawing/2014/main" id="{203A6696-8F2F-44DA-8E2C-93A4F9A35160}"/>
              </a:ext>
            </a:extLst>
          </p:cNvPr>
          <p:cNvSpPr/>
          <p:nvPr/>
        </p:nvSpPr>
        <p:spPr>
          <a:xfrm>
            <a:off x="65532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sp>
        <p:nvSpPr>
          <p:cNvPr id="11" name="Title 1">
            <a:extLst>
              <a:ext uri="{FF2B5EF4-FFF2-40B4-BE49-F238E27FC236}">
                <a16:creationId xmlns:a16="http://schemas.microsoft.com/office/drawing/2014/main" id="{F8E2774B-5589-41AE-B260-80090B38AA13}"/>
              </a:ext>
            </a:extLst>
          </p:cNvPr>
          <p:cNvSpPr txBox="1">
            <a:spLocks/>
          </p:cNvSpPr>
          <p:nvPr/>
        </p:nvSpPr>
        <p:spPr>
          <a:xfrm>
            <a:off x="-53340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3" name="Rectangle 12">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B81B1783-94A0-43E8-8003-349A1BF148D2}"/>
              </a:ext>
            </a:extLst>
          </p:cNvPr>
          <p:cNvSpPr>
            <a:spLocks noGrp="1"/>
          </p:cNvSpPr>
          <p:nvPr>
            <p:ph type="title"/>
          </p:nvPr>
        </p:nvSpPr>
        <p:spPr/>
        <p:txBody>
          <a:bodyPr/>
          <a:lstStyle/>
          <a:p>
            <a:endParaRPr lang="en-US" altLang="en-US"/>
          </a:p>
        </p:txBody>
      </p:sp>
      <p:pic>
        <p:nvPicPr>
          <p:cNvPr id="98307" name="Picture 2">
            <a:extLst>
              <a:ext uri="{FF2B5EF4-FFF2-40B4-BE49-F238E27FC236}">
                <a16:creationId xmlns:a16="http://schemas.microsoft.com/office/drawing/2014/main" id="{62BD3738-C132-4936-A61B-3E6FFE41127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3427413"/>
            <a:ext cx="8229600" cy="8715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08" name="Picture 17" descr="2">
            <a:extLst>
              <a:ext uri="{FF2B5EF4-FFF2-40B4-BE49-F238E27FC236}">
                <a16:creationId xmlns:a16="http://schemas.microsoft.com/office/drawing/2014/main" id="{1793DB8D-7884-48E2-B1B9-5FDC0863DB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351" t="5028" r="5568" b="6505"/>
          <a:stretch>
            <a:fillRect/>
          </a:stretch>
        </p:blipFill>
        <p:spPr bwMode="auto">
          <a:xfrm>
            <a:off x="32656"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a:extLst>
              <a:ext uri="{FF2B5EF4-FFF2-40B4-BE49-F238E27FC236}">
                <a16:creationId xmlns:a16="http://schemas.microsoft.com/office/drawing/2014/main" id="{C34EBE4B-59F7-4C9C-86D2-3FDA83DDC6E4}"/>
              </a:ext>
            </a:extLst>
          </p:cNvPr>
          <p:cNvGraphicFramePr>
            <a:graphicFrameLocks noGrp="1"/>
          </p:cNvGraphicFramePr>
          <p:nvPr>
            <p:extLst>
              <p:ext uri="{D42A27DB-BD31-4B8C-83A1-F6EECF244321}">
                <p14:modId xmlns:p14="http://schemas.microsoft.com/office/powerpoint/2010/main" val="1256158774"/>
              </p:ext>
            </p:extLst>
          </p:nvPr>
        </p:nvGraphicFramePr>
        <p:xfrm>
          <a:off x="342900" y="2435336"/>
          <a:ext cx="8648700" cy="1243013"/>
        </p:xfrm>
        <a:graphic>
          <a:graphicData uri="http://schemas.openxmlformats.org/drawingml/2006/table">
            <a:tbl>
              <a:tblPr firstRow="1" bandRow="1">
                <a:tableStyleId>{5C22544A-7EE6-4342-B048-85BDC9FD1C3A}</a:tableStyleId>
              </a:tblPr>
              <a:tblGrid>
                <a:gridCol w="2003388">
                  <a:extLst>
                    <a:ext uri="{9D8B030D-6E8A-4147-A177-3AD203B41FA5}">
                      <a16:colId xmlns:a16="http://schemas.microsoft.com/office/drawing/2014/main" val="20000"/>
                    </a:ext>
                  </a:extLst>
                </a:gridCol>
                <a:gridCol w="835832">
                  <a:extLst>
                    <a:ext uri="{9D8B030D-6E8A-4147-A177-3AD203B41FA5}">
                      <a16:colId xmlns:a16="http://schemas.microsoft.com/office/drawing/2014/main" val="20001"/>
                    </a:ext>
                  </a:extLst>
                </a:gridCol>
                <a:gridCol w="993726">
                  <a:extLst>
                    <a:ext uri="{9D8B030D-6E8A-4147-A177-3AD203B41FA5}">
                      <a16:colId xmlns:a16="http://schemas.microsoft.com/office/drawing/2014/main" val="20002"/>
                    </a:ext>
                  </a:extLst>
                </a:gridCol>
                <a:gridCol w="2127645">
                  <a:extLst>
                    <a:ext uri="{9D8B030D-6E8A-4147-A177-3AD203B41FA5}">
                      <a16:colId xmlns:a16="http://schemas.microsoft.com/office/drawing/2014/main" val="20003"/>
                    </a:ext>
                  </a:extLst>
                </a:gridCol>
                <a:gridCol w="2688109">
                  <a:extLst>
                    <a:ext uri="{9D8B030D-6E8A-4147-A177-3AD203B41FA5}">
                      <a16:colId xmlns:a16="http://schemas.microsoft.com/office/drawing/2014/main" val="20004"/>
                    </a:ext>
                  </a:extLst>
                </a:gridCol>
              </a:tblGrid>
              <a:tr h="458730">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5"/>
                        </a:rPr>
                        <a:t>alayed@chamber.org.sa</a:t>
                      </a: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rPr>
                        <a:t> </a:t>
                      </a:r>
                    </a:p>
                  </a:txBody>
                  <a:tcPr marT="45766" marB="4576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600" b="0" kern="1200" dirty="0">
                        <a:solidFill>
                          <a:schemeClr val="tx1"/>
                        </a:solidFill>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 8598144</a:t>
                      </a:r>
                      <a:endParaRPr lang="ar-SA" sz="1600" b="0" kern="1200" dirty="0">
                        <a:solidFill>
                          <a:schemeClr val="tx1"/>
                        </a:solidFill>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خالد</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العتيبي </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مساعد الأمين العام لقطاع دعم الاعمال</a:t>
                      </a:r>
                    </a:p>
                  </a:txBody>
                  <a:tcPr marT="45766" marB="4576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84283">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000" b="0" kern="1200" dirty="0">
                        <a:solidFill>
                          <a:schemeClr val="tx1"/>
                        </a:solidFill>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Khalid G. Al </a:t>
                      </a:r>
                      <a:r>
                        <a:rPr lang="en-US" sz="16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Otaibi</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Assistant Secretary General for Business Support Sector</a:t>
                      </a: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35" marB="953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72ACD31F-E6CF-429C-B689-4CC37EC07A4B}"/>
              </a:ext>
            </a:extLst>
          </p:cNvPr>
          <p:cNvGraphicFramePr>
            <a:graphicFrameLocks noGrp="1"/>
          </p:cNvGraphicFramePr>
          <p:nvPr>
            <p:extLst>
              <p:ext uri="{D42A27DB-BD31-4B8C-83A1-F6EECF244321}">
                <p14:modId xmlns:p14="http://schemas.microsoft.com/office/powerpoint/2010/main" val="668301001"/>
              </p:ext>
            </p:extLst>
          </p:nvPr>
        </p:nvGraphicFramePr>
        <p:xfrm>
          <a:off x="419101" y="3743575"/>
          <a:ext cx="8572499" cy="1111250"/>
        </p:xfrm>
        <a:graphic>
          <a:graphicData uri="http://schemas.openxmlformats.org/drawingml/2006/table">
            <a:tbl>
              <a:tblPr firstRow="1" bandRow="1">
                <a:tableStyleId>{5C22544A-7EE6-4342-B048-85BDC9FD1C3A}</a:tableStyleId>
              </a:tblPr>
              <a:tblGrid>
                <a:gridCol w="1985737">
                  <a:extLst>
                    <a:ext uri="{9D8B030D-6E8A-4147-A177-3AD203B41FA5}">
                      <a16:colId xmlns:a16="http://schemas.microsoft.com/office/drawing/2014/main" val="20000"/>
                    </a:ext>
                  </a:extLst>
                </a:gridCol>
                <a:gridCol w="828467">
                  <a:extLst>
                    <a:ext uri="{9D8B030D-6E8A-4147-A177-3AD203B41FA5}">
                      <a16:colId xmlns:a16="http://schemas.microsoft.com/office/drawing/2014/main" val="20001"/>
                    </a:ext>
                  </a:extLst>
                </a:gridCol>
                <a:gridCol w="984971">
                  <a:extLst>
                    <a:ext uri="{9D8B030D-6E8A-4147-A177-3AD203B41FA5}">
                      <a16:colId xmlns:a16="http://schemas.microsoft.com/office/drawing/2014/main" val="20002"/>
                    </a:ext>
                  </a:extLst>
                </a:gridCol>
                <a:gridCol w="2108899">
                  <a:extLst>
                    <a:ext uri="{9D8B030D-6E8A-4147-A177-3AD203B41FA5}">
                      <a16:colId xmlns:a16="http://schemas.microsoft.com/office/drawing/2014/main" val="20003"/>
                    </a:ext>
                  </a:extLst>
                </a:gridCol>
                <a:gridCol w="2664425">
                  <a:extLst>
                    <a:ext uri="{9D8B030D-6E8A-4147-A177-3AD203B41FA5}">
                      <a16:colId xmlns:a16="http://schemas.microsoft.com/office/drawing/2014/main" val="20004"/>
                    </a:ext>
                  </a:extLst>
                </a:gridCol>
              </a:tblGrid>
              <a:tr h="448945">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6"/>
                        </a:rPr>
                        <a:t>mohana@chamber.org.sa</a:t>
                      </a: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T="45740" marB="457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600" b="0" i="0" u="none" strike="noStrike" kern="120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 8598062</a:t>
                      </a:r>
                      <a:endParaRPr lang="ar-SA" sz="1600" b="0" kern="1200" dirty="0">
                        <a:solidFill>
                          <a:schemeClr val="tx1"/>
                        </a:solidFill>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مهنا</a:t>
                      </a:r>
                      <a:r>
                        <a:rPr lang="ar-SA"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الدوسري</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منسق لجان</a:t>
                      </a:r>
                    </a:p>
                  </a:txBody>
                  <a:tcPr marT="45740" marB="457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62305">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kern="1200" dirty="0">
                        <a:solidFill>
                          <a:schemeClr val="tx1"/>
                        </a:solidFill>
                        <a:effectLst>
                          <a:outerShdw blurRad="38100" dist="38100" dir="2700000" algn="tl">
                            <a:srgbClr val="000000">
                              <a:alpha val="43137"/>
                            </a:srgbClr>
                          </a:outerShdw>
                        </a:effectLst>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Mohana</a:t>
                      </a: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H. Al Dossary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Committee Coordinator</a:t>
                      </a:r>
                    </a:p>
                  </a:txBody>
                  <a:tcPr marL="9525" marR="9525" marT="9529" marB="95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8" name="Rectangle 7">
            <a:extLst>
              <a:ext uri="{FF2B5EF4-FFF2-40B4-BE49-F238E27FC236}">
                <a16:creationId xmlns:a16="http://schemas.microsoft.com/office/drawing/2014/main" id="{BA64984B-3F0C-4BFA-97FC-88EC0871BB81}"/>
              </a:ext>
            </a:extLst>
          </p:cNvPr>
          <p:cNvSpPr/>
          <p:nvPr/>
        </p:nvSpPr>
        <p:spPr>
          <a:xfrm>
            <a:off x="6353175" y="1784488"/>
            <a:ext cx="1647825" cy="369888"/>
          </a:xfrm>
          <a:prstGeom prst="rect">
            <a:avLst/>
          </a:prstGeom>
        </p:spPr>
        <p:txBody>
          <a:bodyPr wrap="square">
            <a:spAutoFit/>
          </a:bodyPr>
          <a:lstStyle/>
          <a:p>
            <a:pPr algn="just" rtl="1" eaLnBrk="1" fontAlgn="auto" hangingPunct="1">
              <a:spcBef>
                <a:spcPts val="0"/>
              </a:spcBef>
              <a:spcAft>
                <a:spcPts val="0"/>
              </a:spcAft>
              <a:buFont typeface="Wingdings" pitchFamily="2" charset="2"/>
              <a:buChar char="q"/>
              <a:defRPr/>
            </a:pPr>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قطاع دعم الأعمال </a:t>
            </a:r>
          </a:p>
        </p:txBody>
      </p:sp>
      <p:sp>
        <p:nvSpPr>
          <p:cNvPr id="10" name="Rounded Rectangle 9">
            <a:hlinkClick r:id="rId7" action="ppaction://hlinksldjump"/>
            <a:extLst>
              <a:ext uri="{FF2B5EF4-FFF2-40B4-BE49-F238E27FC236}">
                <a16:creationId xmlns:a16="http://schemas.microsoft.com/office/drawing/2014/main" id="{32BB08FE-75F6-44AF-B4F8-93423D7C5C48}"/>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11" name="Rounded Rectangle 10">
            <a:hlinkClick r:id="rId8" action="ppaction://hlinksldjump"/>
            <a:extLst>
              <a:ext uri="{FF2B5EF4-FFF2-40B4-BE49-F238E27FC236}">
                <a16:creationId xmlns:a16="http://schemas.microsoft.com/office/drawing/2014/main" id="{4771395E-6680-4927-8EDC-1DA23C321500}"/>
              </a:ext>
            </a:extLst>
          </p:cNvPr>
          <p:cNvSpPr/>
          <p:nvPr/>
        </p:nvSpPr>
        <p:spPr>
          <a:xfrm>
            <a:off x="65532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sp>
        <p:nvSpPr>
          <p:cNvPr id="12" name="Title 1">
            <a:extLst>
              <a:ext uri="{FF2B5EF4-FFF2-40B4-BE49-F238E27FC236}">
                <a16:creationId xmlns:a16="http://schemas.microsoft.com/office/drawing/2014/main" id="{353FEB7C-1C3E-46B8-8FA7-BC7F86A022CF}"/>
              </a:ext>
            </a:extLst>
          </p:cNvPr>
          <p:cNvSpPr txBox="1">
            <a:spLocks/>
          </p:cNvSpPr>
          <p:nvPr/>
        </p:nvSpPr>
        <p:spPr>
          <a:xfrm>
            <a:off x="-60960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4" name="Rectangle 13">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7" descr="2">
            <a:extLst>
              <a:ext uri="{FF2B5EF4-FFF2-40B4-BE49-F238E27FC236}">
                <a16:creationId xmlns:a16="http://schemas.microsoft.com/office/drawing/2014/main" id="{13E28168-DB93-4FA9-AEB2-EA2076743A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0A8347BD-6013-4D87-BDC6-9444AC28A358}"/>
              </a:ext>
            </a:extLst>
          </p:cNvPr>
          <p:cNvSpPr txBox="1">
            <a:spLocks/>
          </p:cNvSpPr>
          <p:nvPr/>
        </p:nvSpPr>
        <p:spPr>
          <a:xfrm>
            <a:off x="0" y="57912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6149" name="TextBox 5">
            <a:extLst>
              <a:ext uri="{FF2B5EF4-FFF2-40B4-BE49-F238E27FC236}">
                <a16:creationId xmlns:a16="http://schemas.microsoft.com/office/drawing/2014/main" id="{44FDBD8E-7CE5-4081-9330-49F34334C128}"/>
              </a:ext>
            </a:extLst>
          </p:cNvPr>
          <p:cNvSpPr txBox="1">
            <a:spLocks noChangeArrowheads="1"/>
          </p:cNvSpPr>
          <p:nvPr/>
        </p:nvSpPr>
        <p:spPr bwMode="auto">
          <a:xfrm>
            <a:off x="381000" y="1983726"/>
            <a:ext cx="853440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rtl="1" eaLnBrk="1" hangingPunct="1">
              <a:spcBef>
                <a:spcPct val="0"/>
              </a:spcBef>
              <a:buFontTx/>
              <a:buNone/>
              <a:defRPr/>
            </a:pPr>
            <a:r>
              <a:rPr lang="ar-SA" altLang="ar-SA" sz="1400" dirty="0">
                <a:latin typeface="Sakkal Majalla" panose="02000000000000000000" pitchFamily="2" charset="-78"/>
                <a:cs typeface="Sakkal Majalla" panose="02000000000000000000" pitchFamily="2" charset="-78"/>
              </a:rPr>
              <a:t>أنشئت غرفة الشرقيـة في عام 1372هـ (1952م). وقد خطت منذ تأسيسها وإلى الآن، خطوات واسعة على مختلف الأصعدة، ابتداء من رعايتها لمصالح أعضائها، واهتمامها المستمر بتطوير خدماتها لمشتركيها من رجال الأعمال، إلى إسهامها في تطوير اقتصاديات المنطقة الشرقية، ومبادراتها المتميزة في خدمة الاقتصاد والمجتمع في المملكة، مرورا بتطورها هي ذاتها إداريا وتنظيميا وماليا، وانفتاحها الدائم على المستجدات في المنظمات المماثلة في العالم، واستيعابها لأحدث النظم والتقنيات في بيئة خدمات قطاع الأعمال، ورعاية مصالح رجال الأعمال، حيث شهدت الغرفة العديد من التطورات والتوسعات، على المستويين "الأفقي" و "الرأسي"، مما جعلها تحتل مكانة بارزة بين الغرف التجارية الصناعية على المستويين العربي والإقليمي </a:t>
            </a:r>
          </a:p>
          <a:p>
            <a:pPr algn="r" rtl="1" eaLnBrk="1" hangingPunct="1">
              <a:spcBef>
                <a:spcPct val="0"/>
              </a:spcBef>
              <a:buFontTx/>
              <a:buNone/>
              <a:defRPr/>
            </a:pPr>
            <a:r>
              <a:rPr lang="ar-SA" altLang="ar-SA" sz="1400" dirty="0">
                <a:latin typeface="Sakkal Majalla" panose="02000000000000000000" pitchFamily="2" charset="-78"/>
                <a:cs typeface="Sakkal Majalla" panose="02000000000000000000" pitchFamily="2" charset="-78"/>
              </a:rPr>
              <a:t>ومن أبرز المؤشرات على هذا التطور، نمــــو عـــــــــدد المشتركين إليها من رجال الأعمال، من ( 19عضـــوا مشتركــــا ) في شـــوال 1372هـ إلى أكثر من (160.809ألف عضو مشترك) حتى بداية فبراير</a:t>
            </a:r>
            <a:r>
              <a:rPr lang="en-US" altLang="ar-SA" sz="1400" dirty="0">
                <a:latin typeface="Sakkal Majalla" panose="02000000000000000000" pitchFamily="2" charset="-78"/>
                <a:cs typeface="Sakkal Majalla" panose="02000000000000000000" pitchFamily="2" charset="-78"/>
              </a:rPr>
              <a:t>2025</a:t>
            </a:r>
            <a:r>
              <a:rPr lang="ar-SA" altLang="ar-SA" sz="1400" dirty="0">
                <a:latin typeface="Sakkal Majalla" panose="02000000000000000000" pitchFamily="2" charset="-78"/>
                <a:cs typeface="Sakkal Majalla" panose="02000000000000000000" pitchFamily="2" charset="-78"/>
              </a:rPr>
              <a:t>م </a:t>
            </a:r>
            <a:r>
              <a:rPr lang="en-US" altLang="ar-SA" sz="1400" dirty="0">
                <a:latin typeface="Sakkal Majalla" panose="02000000000000000000" pitchFamily="2" charset="-78"/>
                <a:cs typeface="Sakkal Majalla" panose="02000000000000000000" pitchFamily="2" charset="-78"/>
              </a:rPr>
              <a:t>.</a:t>
            </a:r>
            <a:r>
              <a:rPr lang="ar-SA" altLang="ar-SA" sz="1400" dirty="0">
                <a:latin typeface="Sakkal Majalla" panose="02000000000000000000" pitchFamily="2" charset="-78"/>
                <a:cs typeface="Sakkal Majalla" panose="02000000000000000000" pitchFamily="2" charset="-78"/>
              </a:rPr>
              <a:t>ومن مبنى قديم مكون من غرفة وصالة، إلى مبنى أقيم ليكون معلما من معالم المنطقة الشرقية، حيث يمثل تحفة هندسية ومعمارية وجمالية في المنطقة، بطوابقه الأربعة التي تضم ـ إضافة إلى مكاتب الإدارات والأقسام المختلفة ـ قاعات عديدة فخمة وأنيقة للمؤتمرات الدولية والمحلية والندوات والاجتماعات والمعارض.</a:t>
            </a:r>
          </a:p>
          <a:p>
            <a:pPr algn="r" rtl="1" eaLnBrk="1" hangingPunct="1">
              <a:spcBef>
                <a:spcPct val="0"/>
              </a:spcBef>
              <a:buFontTx/>
              <a:buNone/>
              <a:defRPr/>
            </a:pPr>
            <a:r>
              <a:rPr lang="ar-SA" altLang="ar-SA" sz="1400" dirty="0">
                <a:latin typeface="Sakkal Majalla" panose="02000000000000000000" pitchFamily="2" charset="-78"/>
                <a:cs typeface="Sakkal Majalla" panose="02000000000000000000" pitchFamily="2" charset="-78"/>
              </a:rPr>
              <a:t>وتوسعت "الغرفة" أفقيا، وبدلا من مبنى واحد يتمثل في المقر الرئيسي بالدمام، امتدت إلى مختلف محافظات المنطقة الشرقية، لتقدم خدماتها لرجال الأعمال في فروعها بالجبيل والخفجي والقطيف. ورأسيا لا تتوقف غرفة الشرقية عن التطور، وعلى هذا الصعيد شهدت الغرفة العديد من مظاهر وصور هذا التطور، على سبيل المثال: إنشاء مركز تنمية المنشآت الصغيرة والمتوسطة، مركز التدريب، مركز الاستثمار، مركز المسئولية الاجتماعية، مركز سيدات الأعمال، مركز الخدمات الخاصة، وغيرها من الخدمات والمراكز التي تعكس من ناحية توجهات الغرفة واهتماماتها في خدمة الوطن والمنطقة، وتعكس من ناحية أخرى حرصها على تبني قضايا بعينها تؤكد رؤيتها المستقبلية . </a:t>
            </a:r>
          </a:p>
          <a:p>
            <a:pPr algn="r" rtl="1" eaLnBrk="1" hangingPunct="1">
              <a:spcBef>
                <a:spcPct val="0"/>
              </a:spcBef>
              <a:buFontTx/>
              <a:buNone/>
              <a:defRPr/>
            </a:pPr>
            <a:r>
              <a:rPr lang="ar-SA" altLang="ar-SA" sz="1400" dirty="0">
                <a:latin typeface="Sakkal Majalla" panose="02000000000000000000" pitchFamily="2" charset="-78"/>
                <a:cs typeface="Sakkal Majalla" panose="02000000000000000000" pitchFamily="2" charset="-78"/>
              </a:rPr>
              <a:t>من هنا، لعبت الغرفة دورا أوسع مدى وأعمق أثرا في الحياة الاقتصادية ليس في المنطقة الشرقية وحسب، بل في المملكة والخليج العربي. </a:t>
            </a:r>
            <a:br>
              <a:rPr lang="ar-SA" altLang="ar-SA" sz="1400" dirty="0">
                <a:latin typeface="Sakkal Majalla" panose="02000000000000000000" pitchFamily="2" charset="-78"/>
                <a:cs typeface="Sakkal Majalla" panose="02000000000000000000" pitchFamily="2" charset="-78"/>
              </a:rPr>
            </a:br>
            <a:r>
              <a:rPr lang="ar-SA" altLang="ar-SA" sz="1400" dirty="0">
                <a:latin typeface="Sakkal Majalla" panose="02000000000000000000" pitchFamily="2" charset="-78"/>
                <a:cs typeface="Sakkal Majalla" panose="02000000000000000000" pitchFamily="2" charset="-78"/>
              </a:rPr>
              <a:t>و على امتداد أكثر من خمسة عقود نمت أعمال الغرفة حتى أصبحت واحدة من أهم المؤسسات التجارية والاقتصادية في المملكة.</a:t>
            </a:r>
          </a:p>
          <a:p>
            <a:pPr algn="r" rtl="1" eaLnBrk="1" hangingPunct="1">
              <a:spcBef>
                <a:spcPct val="0"/>
              </a:spcBef>
              <a:buFontTx/>
              <a:buNone/>
              <a:defRPr/>
            </a:pPr>
            <a:r>
              <a:rPr lang="ar-SA" altLang="ar-SA" sz="1400" dirty="0">
                <a:latin typeface="Sakkal Majalla" panose="02000000000000000000" pitchFamily="2" charset="-78"/>
                <a:cs typeface="Sakkal Majalla" panose="02000000000000000000" pitchFamily="2" charset="-78"/>
              </a:rPr>
              <a:t>وعلى ضوء ذلك، اتسع طيف المستقبل أمام الغرفة ليساير النمو المتلاحق والمتزايد، فعملت ومازالت لتواكب النهضة الحضارية التي تعيشها المملكة، لتؤثر فيها، وتتأثر بها، وبدأت التخطيط للمستقبل، باعتباره الخيار الأفضل لتقديم خدمات أفضل (في الكيف) وأكثر (في الكم) للمشتركين، وبصورة مواكبة للتقدم والاتساع في حركة الاقتصاد في المنطقة الشرقية خاصة، والمملكة بشكل عام</a:t>
            </a:r>
          </a:p>
        </p:txBody>
      </p:sp>
      <p:sp>
        <p:nvSpPr>
          <p:cNvPr id="7" name="Title 1">
            <a:extLst>
              <a:ext uri="{FF2B5EF4-FFF2-40B4-BE49-F238E27FC236}">
                <a16:creationId xmlns:a16="http://schemas.microsoft.com/office/drawing/2014/main" id="{0E6EAE25-53F9-4EFA-A4DA-1C1F97E06E54}"/>
              </a:ext>
            </a:extLst>
          </p:cNvPr>
          <p:cNvSpPr txBox="1">
            <a:spLocks/>
          </p:cNvSpPr>
          <p:nvPr/>
        </p:nvSpPr>
        <p:spPr>
          <a:xfrm>
            <a:off x="2895600" y="1219200"/>
            <a:ext cx="3352800" cy="685800"/>
          </a:xfrm>
          <a:prstGeom prst="rect">
            <a:avLst/>
          </a:prstGeom>
        </p:spPr>
        <p:txBody>
          <a:bodyPr anchor="ctr">
            <a:normAutofit/>
          </a:bodyPr>
          <a:lstStyle/>
          <a:p>
            <a:pPr algn="ctr" eaLnBrk="1" fontAlgn="auto" hangingPunct="1">
              <a:spcAft>
                <a:spcPts val="0"/>
              </a:spcAft>
              <a:defRPr/>
            </a:pPr>
            <a:r>
              <a:rPr lang="ar-SA"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نبذه عن الغرفة </a:t>
            </a:r>
            <a:endParaRPr lang="en-US"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9" name="Rounded Rectangle 8">
            <a:hlinkClick r:id="rId3" action="ppaction://hlinksldjump"/>
            <a:extLst>
              <a:ext uri="{FF2B5EF4-FFF2-40B4-BE49-F238E27FC236}">
                <a16:creationId xmlns:a16="http://schemas.microsoft.com/office/drawing/2014/main" id="{5F5EA4E7-AD46-461D-9548-D8652C8CFF3F}"/>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11" name="Rectangle 10">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51ACD041-51F4-4C9D-A74D-3541D259501A}"/>
              </a:ext>
            </a:extLst>
          </p:cNvPr>
          <p:cNvSpPr>
            <a:spLocks noGrp="1"/>
          </p:cNvSpPr>
          <p:nvPr>
            <p:ph type="title"/>
          </p:nvPr>
        </p:nvSpPr>
        <p:spPr/>
        <p:txBody>
          <a:bodyPr/>
          <a:lstStyle/>
          <a:p>
            <a:endParaRPr lang="en-US" altLang="en-US"/>
          </a:p>
        </p:txBody>
      </p:sp>
      <p:sp>
        <p:nvSpPr>
          <p:cNvPr id="106499" name="Content Placeholder 2">
            <a:extLst>
              <a:ext uri="{FF2B5EF4-FFF2-40B4-BE49-F238E27FC236}">
                <a16:creationId xmlns:a16="http://schemas.microsoft.com/office/drawing/2014/main" id="{1AD675EE-A5DD-47B0-B13D-4B0E5A6D7A35}"/>
              </a:ext>
            </a:extLst>
          </p:cNvPr>
          <p:cNvSpPr>
            <a:spLocks noGrp="1"/>
          </p:cNvSpPr>
          <p:nvPr>
            <p:ph idx="1"/>
          </p:nvPr>
        </p:nvSpPr>
        <p:spPr/>
        <p:txBody>
          <a:bodyPr/>
          <a:lstStyle/>
          <a:p>
            <a:endParaRPr lang="en-US" altLang="en-US"/>
          </a:p>
        </p:txBody>
      </p:sp>
      <p:pic>
        <p:nvPicPr>
          <p:cNvPr id="106500" name="Picture 17" descr="2">
            <a:extLst>
              <a:ext uri="{FF2B5EF4-FFF2-40B4-BE49-F238E27FC236}">
                <a16:creationId xmlns:a16="http://schemas.microsoft.com/office/drawing/2014/main" id="{7B9A091D-891A-4758-85A9-9A8E7F544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15875"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79ED338B-7846-4104-877B-4C7B5945425D}"/>
              </a:ext>
            </a:extLst>
          </p:cNvPr>
          <p:cNvGraphicFramePr>
            <a:graphicFrameLocks noGrp="1"/>
          </p:cNvGraphicFramePr>
          <p:nvPr>
            <p:extLst>
              <p:ext uri="{D42A27DB-BD31-4B8C-83A1-F6EECF244321}">
                <p14:modId xmlns:p14="http://schemas.microsoft.com/office/powerpoint/2010/main" val="2403394790"/>
              </p:ext>
            </p:extLst>
          </p:nvPr>
        </p:nvGraphicFramePr>
        <p:xfrm>
          <a:off x="120080" y="2590800"/>
          <a:ext cx="8870949" cy="2819402"/>
        </p:xfrm>
        <a:graphic>
          <a:graphicData uri="http://schemas.openxmlformats.org/drawingml/2006/table">
            <a:tbl>
              <a:tblPr firstRow="1" bandRow="1">
                <a:tableStyleId>{5C22544A-7EE6-4342-B048-85BDC9FD1C3A}</a:tableStyleId>
              </a:tblPr>
              <a:tblGrid>
                <a:gridCol w="2160120">
                  <a:extLst>
                    <a:ext uri="{9D8B030D-6E8A-4147-A177-3AD203B41FA5}">
                      <a16:colId xmlns:a16="http://schemas.microsoft.com/office/drawing/2014/main" val="20000"/>
                    </a:ext>
                  </a:extLst>
                </a:gridCol>
                <a:gridCol w="1147904">
                  <a:extLst>
                    <a:ext uri="{9D8B030D-6E8A-4147-A177-3AD203B41FA5}">
                      <a16:colId xmlns:a16="http://schemas.microsoft.com/office/drawing/2014/main" val="20001"/>
                    </a:ext>
                  </a:extLst>
                </a:gridCol>
                <a:gridCol w="2457752">
                  <a:extLst>
                    <a:ext uri="{9D8B030D-6E8A-4147-A177-3AD203B41FA5}">
                      <a16:colId xmlns:a16="http://schemas.microsoft.com/office/drawing/2014/main" val="20002"/>
                    </a:ext>
                  </a:extLst>
                </a:gridCol>
                <a:gridCol w="3105173">
                  <a:extLst>
                    <a:ext uri="{9D8B030D-6E8A-4147-A177-3AD203B41FA5}">
                      <a16:colId xmlns:a16="http://schemas.microsoft.com/office/drawing/2014/main" val="20003"/>
                    </a:ext>
                  </a:extLst>
                </a:gridCol>
              </a:tblGrid>
              <a:tr h="405530">
                <a:tc rowSpan="2">
                  <a:txBody>
                    <a:bodyPr/>
                    <a:lstStyle/>
                    <a:p>
                      <a:pPr algn="ctr"/>
                      <a:r>
                        <a:rPr lang="en-US" sz="1000" b="0" i="0" u="none" strike="noStrike" kern="1200" dirty="0">
                          <a:solidFill>
                            <a:schemeClr val="dk1"/>
                          </a:solidFill>
                          <a:latin typeface="Arail"/>
                          <a:ea typeface="+mn-ea"/>
                          <a:cs typeface="+mn-cs"/>
                          <a:hlinkClick r:id="rId4"/>
                        </a:rPr>
                        <a:t>halhazza@Chamber.org.sa</a:t>
                      </a:r>
                      <a:endParaRPr lang="en-US" sz="1000" b="0" i="0" u="none" strike="noStrike" kern="1200" dirty="0">
                        <a:solidFill>
                          <a:schemeClr val="dk1"/>
                        </a:solidFill>
                        <a:latin typeface="Arail"/>
                        <a:ea typeface="+mn-ea"/>
                        <a:cs typeface="+mn-cs"/>
                      </a:endParaRPr>
                    </a:p>
                  </a:txBody>
                  <a:tcPr marL="91434" marR="9143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 8598064</a:t>
                      </a:r>
                      <a:endParaRPr lang="ar-SA" sz="1400" b="0" kern="1200" dirty="0">
                        <a:solidFill>
                          <a:schemeClr val="tx1"/>
                        </a:solidFill>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حسن الهزاع</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مدير إدارة مجالس أعمال الفروع</a:t>
                      </a:r>
                    </a:p>
                  </a:txBody>
                  <a:tcPr marL="91434" marR="9143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34220">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Hassan M. Al </a:t>
                      </a:r>
                      <a:r>
                        <a:rPr lang="en-US" sz="16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Hazza</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spcBef>
                          <a:spcPts val="0"/>
                        </a:spcBef>
                        <a:spcAft>
                          <a:spcPts val="0"/>
                        </a:spcAft>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Branches Business Councils Department Manager</a:t>
                      </a:r>
                    </a:p>
                  </a:txBody>
                  <a:tcPr marL="9524" marR="9524" marT="9521" marB="95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05530">
                <a:tc rowSpan="2">
                  <a:txBody>
                    <a:bodyPr/>
                    <a:lstStyle/>
                    <a:p>
                      <a:pPr algn="ctr"/>
                      <a:r>
                        <a:rPr lang="en-US" sz="1000" b="0" i="0" u="none" strike="noStrike" kern="1200" dirty="0">
                          <a:solidFill>
                            <a:schemeClr val="dk1"/>
                          </a:solidFill>
                          <a:latin typeface="Arail"/>
                          <a:ea typeface="+mn-ea"/>
                          <a:cs typeface="+mn-cs"/>
                          <a:hlinkClick r:id="rId5"/>
                        </a:rPr>
                        <a:t>aalamri@Chamber.org.sa</a:t>
                      </a:r>
                      <a:r>
                        <a:rPr lang="en-US" sz="1000" b="0" i="0" u="none" strike="noStrike" kern="1200" dirty="0">
                          <a:solidFill>
                            <a:schemeClr val="dk1"/>
                          </a:solidFill>
                          <a:latin typeface="Arail"/>
                          <a:ea typeface="+mn-ea"/>
                          <a:cs typeface="+mn-cs"/>
                        </a:rPr>
                        <a:t> </a:t>
                      </a:r>
                    </a:p>
                  </a:txBody>
                  <a:tcPr marL="91434" marR="9143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 8598061</a:t>
                      </a:r>
                      <a:endParaRPr lang="ar-SA" sz="1400" b="0" kern="1200" dirty="0">
                        <a:solidFill>
                          <a:schemeClr val="tx1"/>
                        </a:solidFill>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علي العمري</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600" b="0" kern="1200" dirty="0">
                          <a:solidFill>
                            <a:schemeClr val="tx1"/>
                          </a:solidFill>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سكرتير إدارة مجالس أعمال الفروع</a:t>
                      </a:r>
                      <a:endParaRPr lang="en-US" sz="1600" b="0" kern="1200" dirty="0">
                        <a:solidFill>
                          <a:schemeClr val="tx1"/>
                        </a:solidFill>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a:txBody>
                  <a:tcPr marL="9524" marR="9524" marT="9521" marB="95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34220">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kern="1200" dirty="0">
                        <a:solidFill>
                          <a:schemeClr val="tx1"/>
                        </a:solidFill>
                        <a:effectLst>
                          <a:outerShdw blurRad="38100" dist="38100" dir="2700000" algn="tl">
                            <a:srgbClr val="000000">
                              <a:alpha val="43137"/>
                            </a:srgbClr>
                          </a:outerShdw>
                        </a:effectLst>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Ali Al- Amri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Branches Business Councils Department Secretary</a:t>
                      </a:r>
                    </a:p>
                  </a:txBody>
                  <a:tcPr marL="9524" marR="9524" marT="9521" marB="95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05682">
                <a:tc>
                  <a:txBody>
                    <a:bodyPr/>
                    <a:lstStyle/>
                    <a:p>
                      <a:pPr algn="ctr"/>
                      <a:r>
                        <a:rPr lang="en-US" sz="1000" b="0" i="0" u="none" strike="noStrike" kern="1200" dirty="0">
                          <a:solidFill>
                            <a:schemeClr val="dk1"/>
                          </a:solidFill>
                          <a:latin typeface="Arail"/>
                          <a:ea typeface="+mn-ea"/>
                          <a:cs typeface="+mn-cs"/>
                          <a:hlinkClick r:id="rId6"/>
                        </a:rPr>
                        <a:t>shajri@Chamber.org.sa</a:t>
                      </a:r>
                      <a:r>
                        <a:rPr lang="en-US" sz="1000" b="0" i="0" u="none" strike="noStrike" kern="1200" dirty="0">
                          <a:solidFill>
                            <a:schemeClr val="dk1"/>
                          </a:solidFill>
                          <a:latin typeface="Arail"/>
                          <a:ea typeface="+mn-ea"/>
                          <a:cs typeface="+mn-cs"/>
                        </a:rPr>
                        <a:t> </a:t>
                      </a:r>
                    </a:p>
                  </a:txBody>
                  <a:tcPr marL="91434" marR="9143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T/ 8598084</a:t>
                      </a:r>
                    </a:p>
                    <a:p>
                      <a:pPr marL="0" marR="0" indent="0" algn="ctr" defTabSz="914400" rtl="0" eaLnBrk="1" fontAlgn="ctr" latinLnBrk="0" hangingPunct="1">
                        <a:lnSpc>
                          <a:spcPct val="100000"/>
                        </a:lnSpc>
                        <a:spcBef>
                          <a:spcPts val="0"/>
                        </a:spcBef>
                        <a:spcAft>
                          <a:spcPts val="0"/>
                        </a:spcAft>
                        <a:buClrTx/>
                        <a:buSzTx/>
                        <a:buFontTx/>
                        <a:buNone/>
                        <a:tabLst/>
                        <a:defRPr/>
                      </a:pPr>
                      <a:endParaRPr lang="ar-SA" sz="1400" b="0" kern="1200" dirty="0">
                        <a:solidFill>
                          <a:schemeClr val="tx1"/>
                        </a:solidFill>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سعود الهاجري </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مسئول تنفيذي لجان</a:t>
                      </a:r>
                    </a:p>
                  </a:txBody>
                  <a:tcPr marL="9524" marR="9524" marT="9521" marB="95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34220">
                <a:tc>
                  <a:txBody>
                    <a:bodyPr/>
                    <a:lstStyle/>
                    <a:p>
                      <a:pPr algn="ctr"/>
                      <a:endParaRPr lang="en-US" sz="1000" b="0" i="0" u="none" strike="noStrike" kern="1200" dirty="0">
                        <a:solidFill>
                          <a:schemeClr val="dk1"/>
                        </a:solidFill>
                        <a:latin typeface="Arail"/>
                        <a:ea typeface="+mn-ea"/>
                        <a:cs typeface="+mn-cs"/>
                      </a:endParaRPr>
                    </a:p>
                  </a:txBody>
                  <a:tcPr marL="91434" marR="9143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kern="1200" dirty="0">
                        <a:solidFill>
                          <a:schemeClr val="tx1"/>
                        </a:solidFill>
                        <a:effectLst>
                          <a:outerShdw blurRad="38100" dist="38100" dir="2700000" algn="tl">
                            <a:srgbClr val="000000">
                              <a:alpha val="43137"/>
                            </a:srgbClr>
                          </a:outerShdw>
                        </a:effectLst>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Saud R. Al-</a:t>
                      </a:r>
                      <a:r>
                        <a:rPr lang="en-US" sz="16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Hajri</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Committee Executive Officer</a:t>
                      </a:r>
                    </a:p>
                    <a:p>
                      <a:pPr marL="0" marR="0" algn="ctr" rtl="1">
                        <a:spcBef>
                          <a:spcPts val="0"/>
                        </a:spcBef>
                        <a:spcAft>
                          <a:spcPts val="0"/>
                        </a:spcAft>
                      </a:pP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21" marB="95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6" name="Rectangle 5">
            <a:extLst>
              <a:ext uri="{FF2B5EF4-FFF2-40B4-BE49-F238E27FC236}">
                <a16:creationId xmlns:a16="http://schemas.microsoft.com/office/drawing/2014/main" id="{9F63F7A6-E938-4AC0-B7ED-70417C1451F7}"/>
              </a:ext>
            </a:extLst>
          </p:cNvPr>
          <p:cNvSpPr/>
          <p:nvPr/>
        </p:nvSpPr>
        <p:spPr>
          <a:xfrm>
            <a:off x="5709149" y="1631137"/>
            <a:ext cx="2291852" cy="369332"/>
          </a:xfrm>
          <a:prstGeom prst="rect">
            <a:avLst/>
          </a:prstGeom>
        </p:spPr>
        <p:txBody>
          <a:bodyPr wrap="square">
            <a:spAutoFit/>
          </a:bodyPr>
          <a:lstStyle/>
          <a:p>
            <a:pPr algn="just" rtl="1" eaLnBrk="1" fontAlgn="auto" hangingPunct="1">
              <a:spcBef>
                <a:spcPts val="0"/>
              </a:spcBef>
              <a:spcAft>
                <a:spcPts val="0"/>
              </a:spcAft>
              <a:buFont typeface="Wingdings" pitchFamily="2" charset="2"/>
              <a:buChar char="q"/>
              <a:defRPr/>
            </a:pPr>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إدارة مجالس اعمال الفروع</a:t>
            </a:r>
          </a:p>
        </p:txBody>
      </p:sp>
      <p:sp>
        <p:nvSpPr>
          <p:cNvPr id="8" name="Rounded Rectangle 7">
            <a:hlinkClick r:id="rId7" action="ppaction://hlinksldjump"/>
            <a:extLst>
              <a:ext uri="{FF2B5EF4-FFF2-40B4-BE49-F238E27FC236}">
                <a16:creationId xmlns:a16="http://schemas.microsoft.com/office/drawing/2014/main" id="{3A7BFC10-2AE7-4F18-B08D-709E14470BF9}"/>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9" name="Rounded Rectangle 8">
            <a:hlinkClick r:id="rId8" action="ppaction://hlinksldjump"/>
            <a:extLst>
              <a:ext uri="{FF2B5EF4-FFF2-40B4-BE49-F238E27FC236}">
                <a16:creationId xmlns:a16="http://schemas.microsoft.com/office/drawing/2014/main" id="{7FD95FBB-6D5D-41FC-9ED3-45D397AB710D}"/>
              </a:ext>
            </a:extLst>
          </p:cNvPr>
          <p:cNvSpPr/>
          <p:nvPr/>
        </p:nvSpPr>
        <p:spPr>
          <a:xfrm>
            <a:off x="65532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sp>
        <p:nvSpPr>
          <p:cNvPr id="10" name="Title 1">
            <a:extLst>
              <a:ext uri="{FF2B5EF4-FFF2-40B4-BE49-F238E27FC236}">
                <a16:creationId xmlns:a16="http://schemas.microsoft.com/office/drawing/2014/main" id="{04C5A512-77AE-45D5-A9AE-0F7E2DD632AD}"/>
              </a:ext>
            </a:extLst>
          </p:cNvPr>
          <p:cNvSpPr txBox="1">
            <a:spLocks/>
          </p:cNvSpPr>
          <p:nvPr/>
        </p:nvSpPr>
        <p:spPr>
          <a:xfrm>
            <a:off x="-60960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2" name="Rectangle 11">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17" descr="2">
            <a:extLst>
              <a:ext uri="{FF2B5EF4-FFF2-40B4-BE49-F238E27FC236}">
                <a16:creationId xmlns:a16="http://schemas.microsoft.com/office/drawing/2014/main" id="{C0EAF62B-C52C-4F77-8145-2BB7B5F59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7B5ACCDA-96E0-4FD1-BAF4-3D6A4BDE329F}"/>
              </a:ext>
            </a:extLst>
          </p:cNvPr>
          <p:cNvSpPr txBox="1">
            <a:spLocks/>
          </p:cNvSpPr>
          <p:nvPr/>
        </p:nvSpPr>
        <p:spPr>
          <a:xfrm>
            <a:off x="-60960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4" name="Rounded Rectangle 13">
            <a:hlinkClick r:id="rId4" action="ppaction://hlinksldjump"/>
            <a:extLst>
              <a:ext uri="{FF2B5EF4-FFF2-40B4-BE49-F238E27FC236}">
                <a16:creationId xmlns:a16="http://schemas.microsoft.com/office/drawing/2014/main" id="{0CBCAB3A-A87E-4F86-9F39-9F93B0B0B2F0}"/>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20" name="Rounded Rectangle 19">
            <a:hlinkClick r:id="rId5" action="ppaction://hlinksldjump"/>
            <a:extLst>
              <a:ext uri="{FF2B5EF4-FFF2-40B4-BE49-F238E27FC236}">
                <a16:creationId xmlns:a16="http://schemas.microsoft.com/office/drawing/2014/main" id="{5877F991-CBBA-440A-9C91-4EDFB7E31BE7}"/>
              </a:ext>
            </a:extLst>
          </p:cNvPr>
          <p:cNvSpPr/>
          <p:nvPr/>
        </p:nvSpPr>
        <p:spPr>
          <a:xfrm>
            <a:off x="65532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graphicFrame>
        <p:nvGraphicFramePr>
          <p:cNvPr id="8" name="Table 7">
            <a:extLst>
              <a:ext uri="{FF2B5EF4-FFF2-40B4-BE49-F238E27FC236}">
                <a16:creationId xmlns:a16="http://schemas.microsoft.com/office/drawing/2014/main" id="{0D611ED8-CA32-41B4-8D55-EE3D8EC51A64}"/>
              </a:ext>
            </a:extLst>
          </p:cNvPr>
          <p:cNvGraphicFramePr>
            <a:graphicFrameLocks noGrp="1"/>
          </p:cNvGraphicFramePr>
          <p:nvPr>
            <p:extLst>
              <p:ext uri="{D42A27DB-BD31-4B8C-83A1-F6EECF244321}">
                <p14:modId xmlns:p14="http://schemas.microsoft.com/office/powerpoint/2010/main" val="2696990544"/>
              </p:ext>
            </p:extLst>
          </p:nvPr>
        </p:nvGraphicFramePr>
        <p:xfrm>
          <a:off x="533400" y="2601200"/>
          <a:ext cx="8458200" cy="2862039"/>
        </p:xfrm>
        <a:graphic>
          <a:graphicData uri="http://schemas.openxmlformats.org/drawingml/2006/table">
            <a:tbl>
              <a:tblPr firstRow="1" bandRow="1">
                <a:tableStyleId>{5C22544A-7EE6-4342-B048-85BDC9FD1C3A}</a:tableStyleId>
              </a:tblPr>
              <a:tblGrid>
                <a:gridCol w="2059614">
                  <a:extLst>
                    <a:ext uri="{9D8B030D-6E8A-4147-A177-3AD203B41FA5}">
                      <a16:colId xmlns:a16="http://schemas.microsoft.com/office/drawing/2014/main" val="20000"/>
                    </a:ext>
                  </a:extLst>
                </a:gridCol>
                <a:gridCol w="1094494">
                  <a:extLst>
                    <a:ext uri="{9D8B030D-6E8A-4147-A177-3AD203B41FA5}">
                      <a16:colId xmlns:a16="http://schemas.microsoft.com/office/drawing/2014/main" val="20001"/>
                    </a:ext>
                  </a:extLst>
                </a:gridCol>
                <a:gridCol w="2343397">
                  <a:extLst>
                    <a:ext uri="{9D8B030D-6E8A-4147-A177-3AD203B41FA5}">
                      <a16:colId xmlns:a16="http://schemas.microsoft.com/office/drawing/2014/main" val="20002"/>
                    </a:ext>
                  </a:extLst>
                </a:gridCol>
                <a:gridCol w="2960695">
                  <a:extLst>
                    <a:ext uri="{9D8B030D-6E8A-4147-A177-3AD203B41FA5}">
                      <a16:colId xmlns:a16="http://schemas.microsoft.com/office/drawing/2014/main" val="20003"/>
                    </a:ext>
                  </a:extLst>
                </a:gridCol>
              </a:tblGrid>
              <a:tr h="451756">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6"/>
                        </a:rPr>
                        <a:t>aalomair@Chamber.org.sa</a:t>
                      </a:r>
                      <a:r>
                        <a:rPr lang="ar-SA" sz="1600" b="0" i="0" u="none" strike="noStrike" kern="1200" dirty="0">
                          <a:solidFill>
                            <a:schemeClr val="dk1"/>
                          </a:solidFill>
                          <a:latin typeface="Sakkal Majalla" panose="02000000000000000000" pitchFamily="2" charset="-78"/>
                          <a:ea typeface="+mn-ea"/>
                          <a:cs typeface="Sakkal Majalla" panose="02000000000000000000" pitchFamily="2" charset="-78"/>
                        </a:rPr>
                        <a:t> </a:t>
                      </a: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T="45699" marB="456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 8598083</a:t>
                      </a:r>
                      <a:endParaRPr lang="ar-SA" sz="1600" b="0" kern="1200" dirty="0">
                        <a:solidFill>
                          <a:schemeClr val="tx1"/>
                        </a:solidFill>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أديب العمير</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مدير ادارة القطاع التجاري </a:t>
                      </a:r>
                    </a:p>
                  </a:txBody>
                  <a:tcPr marT="45699" marB="456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03259">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Adeeb M. Alomair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Commercial Sector Department Manager</a:t>
                      </a:r>
                    </a:p>
                  </a:txBody>
                  <a:tcPr marL="9525" marR="9525" marT="9521" marB="95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51756">
                <a:tc>
                  <a:txBody>
                    <a:bodyPr/>
                    <a:lstStyle/>
                    <a:p>
                      <a:pPr algn="ctr" fontAlgn="b"/>
                      <a:r>
                        <a:rPr lang="en-US" sz="1000" b="0" i="0" u="none" strike="noStrike" dirty="0">
                          <a:solidFill>
                            <a:srgbClr val="000000"/>
                          </a:solidFill>
                          <a:effectLst/>
                          <a:latin typeface="Times New Roman" panose="02020603050405020304" pitchFamily="18" charset="0"/>
                          <a:hlinkClick r:id="rId7"/>
                        </a:rPr>
                        <a:t>salarab@Chamber.org.sa</a:t>
                      </a:r>
                      <a:r>
                        <a:rPr lang="en-US" sz="1000" b="0" i="0" u="none" strike="noStrike" dirty="0">
                          <a:solidFill>
                            <a:srgbClr val="000000"/>
                          </a:solidFill>
                          <a:effectLst/>
                          <a:latin typeface="Times New Roman" panose="02020603050405020304" pitchFamily="18"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 8598068</a:t>
                      </a:r>
                      <a:endParaRPr lang="ar-SA" sz="1600" b="0" kern="1200" dirty="0">
                        <a:solidFill>
                          <a:schemeClr val="tx1"/>
                        </a:solidFill>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سليمان العرب</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سكرتير إدارة القطاع التجاري</a:t>
                      </a:r>
                    </a:p>
                  </a:txBody>
                  <a:tcPr marT="45699" marB="456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51756">
                <a:tc>
                  <a:txBody>
                    <a:bodyPr/>
                    <a:lstStyle/>
                    <a:p>
                      <a:pPr algn="ctr" fontAlgn="b"/>
                      <a:r>
                        <a:rPr lang="en-US" sz="1000" b="1" i="0" u="none" strike="noStrike" dirty="0">
                          <a:solidFill>
                            <a:srgbClr val="000000"/>
                          </a:solidFill>
                          <a:effectLst/>
                          <a:latin typeface="Times New Roman" panose="02020603050405020304" pitchFamily="18"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Suliman</a:t>
                      </a: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Al-Arab</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spcBef>
                          <a:spcPts val="0"/>
                        </a:spcBef>
                        <a:spcAft>
                          <a:spcPts val="0"/>
                        </a:spcAft>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Commercial Sector Dept. Secretary</a:t>
                      </a:r>
                      <a:r>
                        <a:rPr lang="en-US" sz="16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1" marB="95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1756">
                <a:tc rowSpan="2">
                  <a:txBody>
                    <a:bodyPr/>
                    <a:lstStyle/>
                    <a:p>
                      <a:pPr algn="ctr"/>
                      <a:r>
                        <a:rPr lang="en-US" sz="1600" b="0" i="0" u="none" strike="noStrike" kern="1200" dirty="0">
                          <a:solidFill>
                            <a:schemeClr val="dk1"/>
                          </a:solidFill>
                          <a:latin typeface="Sakkal Majalla" panose="02000000000000000000" pitchFamily="2" charset="-78"/>
                          <a:ea typeface="+mn-ea"/>
                          <a:cs typeface="Sakkal Majalla" panose="02000000000000000000" pitchFamily="2" charset="-78"/>
                          <a:hlinkClick r:id="rId8"/>
                        </a:rPr>
                        <a:t>halabideen@Chamber.org.sa</a:t>
                      </a:r>
                      <a:r>
                        <a:rPr lang="ar-SA" sz="1600" b="0" i="0" u="none" strike="noStrike" kern="1200" dirty="0">
                          <a:solidFill>
                            <a:schemeClr val="dk1"/>
                          </a:solidFill>
                          <a:latin typeface="Sakkal Majalla" panose="02000000000000000000" pitchFamily="2" charset="-78"/>
                          <a:ea typeface="+mn-ea"/>
                          <a:cs typeface="Sakkal Majalla" panose="02000000000000000000" pitchFamily="2" charset="-78"/>
                        </a:rPr>
                        <a:t> </a:t>
                      </a:r>
                      <a:endParaRPr lang="en-US" sz="16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T="45699" marB="456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T/</a:t>
                      </a:r>
                      <a:r>
                        <a:rPr lang="en-US" sz="1600" b="0" i="0" u="none" strike="noStrike" kern="1200" baseline="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 8598165</a:t>
                      </a:r>
                      <a:endParaRPr lang="ar-SA" sz="1600" b="0" kern="1200" dirty="0">
                        <a:solidFill>
                          <a:schemeClr val="tx1"/>
                        </a:solidFill>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حكيم زين العابدين</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مسئول تنفيذي لجان</a:t>
                      </a:r>
                      <a:endPar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1" marB="95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51756">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kern="1200" dirty="0">
                        <a:solidFill>
                          <a:schemeClr val="tx1"/>
                        </a:solidFill>
                        <a:effectLst>
                          <a:outerShdw blurRad="38100" dist="38100" dir="2700000" algn="tl">
                            <a:srgbClr val="000000">
                              <a:alpha val="43137"/>
                            </a:srgbClr>
                          </a:outerShdw>
                        </a:effectLst>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Hakim Z. Al-Abideen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6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Committee Executive Officer</a:t>
                      </a:r>
                    </a:p>
                  </a:txBody>
                  <a:tcPr marL="9525" marR="9525" marT="9521" marB="95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9" name="Rectangle 8">
            <a:extLst>
              <a:ext uri="{FF2B5EF4-FFF2-40B4-BE49-F238E27FC236}">
                <a16:creationId xmlns:a16="http://schemas.microsoft.com/office/drawing/2014/main" id="{0DED3844-9B7E-4879-94B4-B7E378695CEB}"/>
              </a:ext>
            </a:extLst>
          </p:cNvPr>
          <p:cNvSpPr/>
          <p:nvPr/>
        </p:nvSpPr>
        <p:spPr>
          <a:xfrm>
            <a:off x="6199187" y="1676400"/>
            <a:ext cx="1954213" cy="369332"/>
          </a:xfrm>
          <a:prstGeom prst="rect">
            <a:avLst/>
          </a:prstGeom>
        </p:spPr>
        <p:txBody>
          <a:bodyPr wrap="square">
            <a:spAutoFit/>
          </a:bodyPr>
          <a:lstStyle/>
          <a:p>
            <a:pPr marL="285750" indent="-285750" algn="just" rtl="1" eaLnBrk="1" fontAlgn="auto" hangingPunct="1">
              <a:spcBef>
                <a:spcPts val="0"/>
              </a:spcBef>
              <a:spcAft>
                <a:spcPts val="0"/>
              </a:spcAft>
              <a:buFont typeface="Wingdings" panose="05000000000000000000" pitchFamily="2" charset="2"/>
              <a:buChar char="q"/>
              <a:defRPr/>
            </a:pPr>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إدارة القطاع التجاري</a:t>
            </a:r>
          </a:p>
        </p:txBody>
      </p:sp>
      <p:sp>
        <p:nvSpPr>
          <p:cNvPr id="13" name="Rectangle 12">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7C66C929-9EDE-4C34-92F6-EDFE954765E0}"/>
              </a:ext>
            </a:extLst>
          </p:cNvPr>
          <p:cNvSpPr>
            <a:spLocks noGrp="1"/>
          </p:cNvSpPr>
          <p:nvPr>
            <p:ph type="title"/>
          </p:nvPr>
        </p:nvSpPr>
        <p:spPr/>
        <p:txBody>
          <a:bodyPr/>
          <a:lstStyle/>
          <a:p>
            <a:endParaRPr lang="en-US" altLang="en-US"/>
          </a:p>
        </p:txBody>
      </p:sp>
      <p:sp>
        <p:nvSpPr>
          <p:cNvPr id="102403" name="Content Placeholder 2">
            <a:extLst>
              <a:ext uri="{FF2B5EF4-FFF2-40B4-BE49-F238E27FC236}">
                <a16:creationId xmlns:a16="http://schemas.microsoft.com/office/drawing/2014/main" id="{DBDCEE70-EFDB-45D6-B1AD-8D6F2045B23C}"/>
              </a:ext>
            </a:extLst>
          </p:cNvPr>
          <p:cNvSpPr>
            <a:spLocks noGrp="1"/>
          </p:cNvSpPr>
          <p:nvPr>
            <p:ph idx="1"/>
          </p:nvPr>
        </p:nvSpPr>
        <p:spPr/>
        <p:txBody>
          <a:bodyPr/>
          <a:lstStyle/>
          <a:p>
            <a:endParaRPr lang="en-US" altLang="en-US"/>
          </a:p>
        </p:txBody>
      </p:sp>
      <p:pic>
        <p:nvPicPr>
          <p:cNvPr id="102404" name="Picture 17" descr="2">
            <a:extLst>
              <a:ext uri="{FF2B5EF4-FFF2-40B4-BE49-F238E27FC236}">
                <a16:creationId xmlns:a16="http://schemas.microsoft.com/office/drawing/2014/main" id="{57187300-0CFF-4B02-9A39-96D600BC8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15875"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C1ABBB4E-607D-4758-95CE-44121DBE20C7}"/>
              </a:ext>
            </a:extLst>
          </p:cNvPr>
          <p:cNvGraphicFramePr>
            <a:graphicFrameLocks noGrp="1"/>
          </p:cNvGraphicFramePr>
          <p:nvPr>
            <p:extLst>
              <p:ext uri="{D42A27DB-BD31-4B8C-83A1-F6EECF244321}">
                <p14:modId xmlns:p14="http://schemas.microsoft.com/office/powerpoint/2010/main" val="2381258908"/>
              </p:ext>
            </p:extLst>
          </p:nvPr>
        </p:nvGraphicFramePr>
        <p:xfrm>
          <a:off x="120650" y="1905000"/>
          <a:ext cx="8870949" cy="2810778"/>
        </p:xfrm>
        <a:graphic>
          <a:graphicData uri="http://schemas.openxmlformats.org/drawingml/2006/table">
            <a:tbl>
              <a:tblPr firstRow="1" bandRow="1">
                <a:tableStyleId>{5C22544A-7EE6-4342-B048-85BDC9FD1C3A}</a:tableStyleId>
              </a:tblPr>
              <a:tblGrid>
                <a:gridCol w="2343800">
                  <a:extLst>
                    <a:ext uri="{9D8B030D-6E8A-4147-A177-3AD203B41FA5}">
                      <a16:colId xmlns:a16="http://schemas.microsoft.com/office/drawing/2014/main" val="20000"/>
                    </a:ext>
                  </a:extLst>
                </a:gridCol>
                <a:gridCol w="1116485">
                  <a:extLst>
                    <a:ext uri="{9D8B030D-6E8A-4147-A177-3AD203B41FA5}">
                      <a16:colId xmlns:a16="http://schemas.microsoft.com/office/drawing/2014/main" val="20001"/>
                    </a:ext>
                  </a:extLst>
                </a:gridCol>
                <a:gridCol w="2390482">
                  <a:extLst>
                    <a:ext uri="{9D8B030D-6E8A-4147-A177-3AD203B41FA5}">
                      <a16:colId xmlns:a16="http://schemas.microsoft.com/office/drawing/2014/main" val="20002"/>
                    </a:ext>
                  </a:extLst>
                </a:gridCol>
                <a:gridCol w="3020182">
                  <a:extLst>
                    <a:ext uri="{9D8B030D-6E8A-4147-A177-3AD203B41FA5}">
                      <a16:colId xmlns:a16="http://schemas.microsoft.com/office/drawing/2014/main" val="20003"/>
                    </a:ext>
                  </a:extLst>
                </a:gridCol>
              </a:tblGrid>
              <a:tr h="468463">
                <a:tc rowSpan="2">
                  <a:txBody>
                    <a:bodyPr/>
                    <a:lstStyle/>
                    <a:p>
                      <a:pPr algn="ctr"/>
                      <a:r>
                        <a:rPr lang="en-US" sz="1400" b="0" i="0" u="none" strike="noStrike" kern="1200" dirty="0">
                          <a:solidFill>
                            <a:schemeClr val="dk1"/>
                          </a:solidFill>
                          <a:latin typeface="Sakkal Majalla" panose="02000000000000000000" pitchFamily="2" charset="-78"/>
                          <a:ea typeface="+mn-ea"/>
                          <a:cs typeface="Sakkal Majalla" panose="02000000000000000000" pitchFamily="2" charset="-78"/>
                          <a:hlinkClick r:id="rId4"/>
                        </a:rPr>
                        <a:t>ahilal@Chamber.org.sa</a:t>
                      </a:r>
                      <a:endParaRPr lang="en-US" sz="14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L="91434" marR="91434" marT="45739" marB="45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8598055</a:t>
                      </a:r>
                      <a:endPar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عبد العزيز</a:t>
                      </a:r>
                      <a:r>
                        <a:rPr lang="ar-SA"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الهلال </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مدير إدارة الانتاجي</a:t>
                      </a:r>
                    </a:p>
                  </a:txBody>
                  <a:tcPr marL="91434" marR="91434" marT="45739" marB="45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68463">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Abdulaziz S. Al Hilal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Productive Sector Department Manager</a:t>
                      </a:r>
                    </a:p>
                  </a:txBody>
                  <a:tcPr marL="9524" marR="9524" marT="9529" marB="95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68463">
                <a:tc rowSpan="2">
                  <a:txBody>
                    <a:bodyPr/>
                    <a:lstStyle/>
                    <a:p>
                      <a:pPr algn="ctr"/>
                      <a:r>
                        <a:rPr lang="en-US" sz="1400" b="0" i="0" u="none" strike="noStrike" kern="1200" dirty="0">
                          <a:solidFill>
                            <a:schemeClr val="dk1"/>
                          </a:solidFill>
                          <a:latin typeface="Sakkal Majalla" panose="02000000000000000000" pitchFamily="2" charset="-78"/>
                          <a:ea typeface="+mn-ea"/>
                          <a:cs typeface="Sakkal Majalla" panose="02000000000000000000" pitchFamily="2" charset="-78"/>
                          <a:hlinkClick r:id="rId5"/>
                        </a:rPr>
                        <a:t>fabusrair@Chamber.org.sa</a:t>
                      </a:r>
                      <a:endParaRPr lang="en-US" sz="14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L="91434" marR="91434" marT="45739" marB="45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8598270</a:t>
                      </a:r>
                      <a:endPar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فيصل ابو سرير </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مسئول تنفيذي لجان</a:t>
                      </a:r>
                    </a:p>
                  </a:txBody>
                  <a:tcPr marL="91434" marR="91434" marT="45739" marB="45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68463">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Faisal A. Abu </a:t>
                      </a:r>
                      <a:r>
                        <a:rPr lang="en-US" sz="14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Srair</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Committee Executive Officer</a:t>
                      </a:r>
                    </a:p>
                  </a:txBody>
                  <a:tcPr marL="9524" marR="9524" marT="9529" marB="95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68463">
                <a:tc rowSpan="2">
                  <a:txBody>
                    <a:bodyPr/>
                    <a:lstStyle/>
                    <a:p>
                      <a:pPr algn="ctr"/>
                      <a:r>
                        <a:rPr lang="en-US" sz="1400" b="0" i="0" u="none" strike="noStrike" kern="1200" dirty="0">
                          <a:solidFill>
                            <a:schemeClr val="dk1"/>
                          </a:solidFill>
                          <a:latin typeface="Sakkal Majalla" panose="02000000000000000000" pitchFamily="2" charset="-78"/>
                          <a:ea typeface="+mn-ea"/>
                          <a:cs typeface="Sakkal Majalla" panose="02000000000000000000" pitchFamily="2" charset="-78"/>
                          <a:hlinkClick r:id="rId6"/>
                        </a:rPr>
                        <a:t>kalshammari@Chamber.org.sa</a:t>
                      </a:r>
                      <a:r>
                        <a:rPr lang="en-US" sz="1400" b="0" i="0" u="none" strike="noStrike" kern="1200" dirty="0">
                          <a:solidFill>
                            <a:schemeClr val="dk1"/>
                          </a:solidFill>
                          <a:latin typeface="Sakkal Majalla" panose="02000000000000000000" pitchFamily="2" charset="-78"/>
                          <a:ea typeface="+mn-ea"/>
                          <a:cs typeface="Sakkal Majalla" panose="02000000000000000000" pitchFamily="2" charset="-78"/>
                        </a:rPr>
                        <a:t> </a:t>
                      </a:r>
                    </a:p>
                  </a:txBody>
                  <a:tcPr marL="91434" marR="91434" marT="45739" marB="45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8598218</a:t>
                      </a:r>
                      <a:endPar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خالد الشمري</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سكرتير إدارة القطاع الانتاجي</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29" marB="95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68463">
                <a:tc vMerge="1">
                  <a:txBody>
                    <a:bodyPr/>
                    <a:lstStyle/>
                    <a:p>
                      <a:pPr algn="ctr"/>
                      <a:endParaRPr lang="en-US" sz="1000" b="0" i="0" u="none" strike="noStrike" kern="1200" dirty="0">
                        <a:solidFill>
                          <a:schemeClr val="dk1"/>
                        </a:solidFill>
                        <a:latin typeface="Arail"/>
                        <a:ea typeface="+mn-ea"/>
                        <a:cs typeface="+mn-cs"/>
                      </a:endParaRPr>
                    </a:p>
                  </a:txBody>
                  <a:tcPr marT="45739" marB="45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kern="1200" dirty="0">
                        <a:solidFill>
                          <a:schemeClr val="tx1"/>
                        </a:solidFill>
                        <a:effectLst>
                          <a:outerShdw blurRad="38100" dist="38100" dir="2700000" algn="tl">
                            <a:srgbClr val="000000">
                              <a:alpha val="43137"/>
                            </a:srgbClr>
                          </a:outerShdw>
                        </a:effectLst>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Khalid .F</a:t>
                      </a:r>
                      <a:r>
                        <a:rPr lang="en-US"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en-US" sz="1400" b="0" kern="1200" baseline="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Alshamri</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Productive Sector Department</a:t>
                      </a: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en-US" sz="14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Secretary </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4" marR="9524" marT="9529" marB="95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6" name="Rectangle 5">
            <a:extLst>
              <a:ext uri="{FF2B5EF4-FFF2-40B4-BE49-F238E27FC236}">
                <a16:creationId xmlns:a16="http://schemas.microsoft.com/office/drawing/2014/main" id="{6CFBC892-040D-4A7B-BDB1-73D72C32FAB4}"/>
              </a:ext>
            </a:extLst>
          </p:cNvPr>
          <p:cNvSpPr/>
          <p:nvPr/>
        </p:nvSpPr>
        <p:spPr>
          <a:xfrm>
            <a:off x="6144986" y="1589497"/>
            <a:ext cx="2008414" cy="369332"/>
          </a:xfrm>
          <a:prstGeom prst="rect">
            <a:avLst/>
          </a:prstGeom>
        </p:spPr>
        <p:txBody>
          <a:bodyPr wrap="square">
            <a:spAutoFit/>
          </a:bodyPr>
          <a:lstStyle/>
          <a:p>
            <a:pPr algn="just" rtl="1" eaLnBrk="1" fontAlgn="auto" hangingPunct="1">
              <a:spcBef>
                <a:spcPts val="0"/>
              </a:spcBef>
              <a:spcAft>
                <a:spcPts val="0"/>
              </a:spcAft>
              <a:buFont typeface="Wingdings" pitchFamily="2" charset="2"/>
              <a:buChar char="q"/>
              <a:defRPr/>
            </a:pPr>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إدارة القطاع الانتاجي</a:t>
            </a:r>
          </a:p>
        </p:txBody>
      </p:sp>
      <p:sp>
        <p:nvSpPr>
          <p:cNvPr id="8" name="Rounded Rectangle 7">
            <a:hlinkClick r:id="rId7" action="ppaction://hlinksldjump"/>
            <a:extLst>
              <a:ext uri="{FF2B5EF4-FFF2-40B4-BE49-F238E27FC236}">
                <a16:creationId xmlns:a16="http://schemas.microsoft.com/office/drawing/2014/main" id="{6ED1BCC6-BF30-4C2C-A0FD-40465262CB17}"/>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9" name="Rounded Rectangle 8">
            <a:hlinkClick r:id="rId8" action="ppaction://hlinksldjump"/>
            <a:extLst>
              <a:ext uri="{FF2B5EF4-FFF2-40B4-BE49-F238E27FC236}">
                <a16:creationId xmlns:a16="http://schemas.microsoft.com/office/drawing/2014/main" id="{4597E053-C6EB-4007-819B-EAAB26AA6381}"/>
              </a:ext>
            </a:extLst>
          </p:cNvPr>
          <p:cNvSpPr/>
          <p:nvPr/>
        </p:nvSpPr>
        <p:spPr>
          <a:xfrm>
            <a:off x="65532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sp>
        <p:nvSpPr>
          <p:cNvPr id="10" name="Title 1">
            <a:extLst>
              <a:ext uri="{FF2B5EF4-FFF2-40B4-BE49-F238E27FC236}">
                <a16:creationId xmlns:a16="http://schemas.microsoft.com/office/drawing/2014/main" id="{36C3AC9A-4A9A-4B3B-AA20-3894D703B7A7}"/>
              </a:ext>
            </a:extLst>
          </p:cNvPr>
          <p:cNvSpPr txBox="1">
            <a:spLocks/>
          </p:cNvSpPr>
          <p:nvPr/>
        </p:nvSpPr>
        <p:spPr>
          <a:xfrm>
            <a:off x="-60960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graphicFrame>
        <p:nvGraphicFramePr>
          <p:cNvPr id="12" name="Table 11">
            <a:extLst>
              <a:ext uri="{FF2B5EF4-FFF2-40B4-BE49-F238E27FC236}">
                <a16:creationId xmlns:a16="http://schemas.microsoft.com/office/drawing/2014/main" id="{72ACD31F-E6CF-429C-B689-4CC37EC07A4B}"/>
              </a:ext>
            </a:extLst>
          </p:cNvPr>
          <p:cNvGraphicFramePr>
            <a:graphicFrameLocks noGrp="1"/>
          </p:cNvGraphicFramePr>
          <p:nvPr>
            <p:extLst>
              <p:ext uri="{D42A27DB-BD31-4B8C-83A1-F6EECF244321}">
                <p14:modId xmlns:p14="http://schemas.microsoft.com/office/powerpoint/2010/main" val="1347612776"/>
              </p:ext>
            </p:extLst>
          </p:nvPr>
        </p:nvGraphicFramePr>
        <p:xfrm>
          <a:off x="228600" y="4868585"/>
          <a:ext cx="8610601" cy="1068874"/>
        </p:xfrm>
        <a:graphic>
          <a:graphicData uri="http://schemas.openxmlformats.org/drawingml/2006/table">
            <a:tbl>
              <a:tblPr firstRow="1" bandRow="1">
                <a:tableStyleId>{5C22544A-7EE6-4342-B048-85BDC9FD1C3A}</a:tableStyleId>
              </a:tblPr>
              <a:tblGrid>
                <a:gridCol w="1994563">
                  <a:extLst>
                    <a:ext uri="{9D8B030D-6E8A-4147-A177-3AD203B41FA5}">
                      <a16:colId xmlns:a16="http://schemas.microsoft.com/office/drawing/2014/main" val="20000"/>
                    </a:ext>
                  </a:extLst>
                </a:gridCol>
                <a:gridCol w="1496221">
                  <a:extLst>
                    <a:ext uri="{9D8B030D-6E8A-4147-A177-3AD203B41FA5}">
                      <a16:colId xmlns:a16="http://schemas.microsoft.com/office/drawing/2014/main" val="20001"/>
                    </a:ext>
                  </a:extLst>
                </a:gridCol>
                <a:gridCol w="2249616">
                  <a:extLst>
                    <a:ext uri="{9D8B030D-6E8A-4147-A177-3AD203B41FA5}">
                      <a16:colId xmlns:a16="http://schemas.microsoft.com/office/drawing/2014/main" val="20003"/>
                    </a:ext>
                  </a:extLst>
                </a:gridCol>
                <a:gridCol w="2870201">
                  <a:extLst>
                    <a:ext uri="{9D8B030D-6E8A-4147-A177-3AD203B41FA5}">
                      <a16:colId xmlns:a16="http://schemas.microsoft.com/office/drawing/2014/main" val="20004"/>
                    </a:ext>
                  </a:extLst>
                </a:gridCol>
              </a:tblGrid>
              <a:tr h="406569">
                <a:tc rowSpan="2">
                  <a:txBody>
                    <a:bodyPr/>
                    <a:lstStyle/>
                    <a:p>
                      <a:pPr algn="ctr"/>
                      <a:r>
                        <a:rPr lang="en-US" sz="1400" b="0" i="0" u="none" strike="noStrike" kern="1200" dirty="0">
                          <a:solidFill>
                            <a:schemeClr val="dk1"/>
                          </a:solidFill>
                          <a:latin typeface="Sakkal Majalla" panose="02000000000000000000" pitchFamily="2" charset="-78"/>
                          <a:ea typeface="+mn-ea"/>
                          <a:cs typeface="Sakkal Majalla" panose="02000000000000000000" pitchFamily="2" charset="-78"/>
                          <a:hlinkClick r:id="rId9"/>
                        </a:rPr>
                        <a:t>kmousa@Chamber.org.sa</a:t>
                      </a:r>
                      <a:r>
                        <a:rPr lang="ar-SA" sz="1400" b="0" i="0" u="none" strike="noStrike" kern="1200" dirty="0">
                          <a:solidFill>
                            <a:schemeClr val="dk1"/>
                          </a:solidFill>
                          <a:latin typeface="Sakkal Majalla" panose="02000000000000000000" pitchFamily="2" charset="-78"/>
                          <a:ea typeface="+mn-ea"/>
                          <a:cs typeface="Sakkal Majalla" panose="02000000000000000000" pitchFamily="2" charset="-78"/>
                        </a:rPr>
                        <a:t> </a:t>
                      </a:r>
                      <a:endParaRPr lang="en-US" sz="1400" b="0" i="0" u="none" strike="noStrike" kern="1200" dirty="0">
                        <a:solidFill>
                          <a:schemeClr val="dk1"/>
                        </a:solidFill>
                        <a:latin typeface="Sakkal Majalla" panose="02000000000000000000" pitchFamily="2" charset="-78"/>
                        <a:ea typeface="+mn-ea"/>
                        <a:cs typeface="Sakkal Majalla" panose="02000000000000000000" pitchFamily="2" charset="-78"/>
                      </a:endParaRPr>
                    </a:p>
                  </a:txBody>
                  <a:tcPr marT="45740" marB="457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T/</a:t>
                      </a:r>
                      <a:r>
                        <a:rPr lang="en-US" sz="1400" b="0" i="0" u="none" strike="noStrike" kern="1200" baseline="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 </a:t>
                      </a:r>
                      <a:r>
                        <a:rPr lang="ar-SA" sz="1400" b="0" i="0" u="none" strike="noStrike" kern="1200" baseline="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8598022</a:t>
                      </a:r>
                      <a:endParaRPr lang="ar-SA" sz="1400" b="0" kern="1200" dirty="0">
                        <a:solidFill>
                          <a:schemeClr val="tx1"/>
                        </a:solidFill>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خالد الموسى</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مسئول تنفيذي لجان</a:t>
                      </a:r>
                    </a:p>
                  </a:txBody>
                  <a:tcPr marT="45740" marB="457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62305">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kern="1200" dirty="0">
                        <a:solidFill>
                          <a:schemeClr val="tx1"/>
                        </a:solidFill>
                        <a:effectLst>
                          <a:outerShdw blurRad="38100" dist="38100" dir="2700000" algn="tl">
                            <a:srgbClr val="000000">
                              <a:alpha val="43137"/>
                            </a:srgbClr>
                          </a:outerShdw>
                        </a:effectLst>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Khalid A. Al-</a:t>
                      </a:r>
                      <a:r>
                        <a:rPr lang="en-US" sz="14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Mousa</a:t>
                      </a:r>
                      <a:endPar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4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Committee Executive Officer</a:t>
                      </a:r>
                    </a:p>
                  </a:txBody>
                  <a:tcPr marL="9525" marR="9525" marT="9529" marB="95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13" name="Rectangle 12">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7" descr="2">
            <a:extLst>
              <a:ext uri="{FF2B5EF4-FFF2-40B4-BE49-F238E27FC236}">
                <a16:creationId xmlns:a16="http://schemas.microsoft.com/office/drawing/2014/main" id="{4BB03D5E-D596-450B-AA41-D3C06BA83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15875"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0904C5DC-EB58-45DA-8F8F-68D96173763C}"/>
              </a:ext>
            </a:extLst>
          </p:cNvPr>
          <p:cNvSpPr txBox="1">
            <a:spLocks/>
          </p:cNvSpPr>
          <p:nvPr/>
        </p:nvSpPr>
        <p:spPr>
          <a:xfrm>
            <a:off x="-609600" y="592455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4" name="Rounded Rectangle 13">
            <a:hlinkClick r:id="rId4" action="ppaction://hlinksldjump"/>
            <a:extLst>
              <a:ext uri="{FF2B5EF4-FFF2-40B4-BE49-F238E27FC236}">
                <a16:creationId xmlns:a16="http://schemas.microsoft.com/office/drawing/2014/main" id="{AF5C77FE-29A8-4167-BFC1-BF05574DED8C}"/>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20" name="Rounded Rectangle 19">
            <a:hlinkClick r:id="rId5" action="ppaction://hlinksldjump"/>
            <a:extLst>
              <a:ext uri="{FF2B5EF4-FFF2-40B4-BE49-F238E27FC236}">
                <a16:creationId xmlns:a16="http://schemas.microsoft.com/office/drawing/2014/main" id="{B51F1BC7-3F1B-4603-97F3-726BDF9C9BE2}"/>
              </a:ext>
            </a:extLst>
          </p:cNvPr>
          <p:cNvSpPr/>
          <p:nvPr/>
        </p:nvSpPr>
        <p:spPr>
          <a:xfrm>
            <a:off x="65532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قائمة الهواتف</a:t>
            </a:r>
            <a:endParaRPr lang="en-US" sz="1000" dirty="0">
              <a:latin typeface="Hawyia  Chamber" pitchFamily="18" charset="-78"/>
              <a:ea typeface="Hawyia  Chamber" pitchFamily="18" charset="-78"/>
              <a:cs typeface="Hawyia  Chamber" pitchFamily="18" charset="-78"/>
            </a:endParaRPr>
          </a:p>
        </p:txBody>
      </p:sp>
      <p:graphicFrame>
        <p:nvGraphicFramePr>
          <p:cNvPr id="8" name="Table 7">
            <a:extLst>
              <a:ext uri="{FF2B5EF4-FFF2-40B4-BE49-F238E27FC236}">
                <a16:creationId xmlns:a16="http://schemas.microsoft.com/office/drawing/2014/main" id="{E864FB4C-33F9-4049-80DF-F863C1808FF9}"/>
              </a:ext>
            </a:extLst>
          </p:cNvPr>
          <p:cNvGraphicFramePr>
            <a:graphicFrameLocks noGrp="1"/>
          </p:cNvGraphicFramePr>
          <p:nvPr>
            <p:extLst>
              <p:ext uri="{D42A27DB-BD31-4B8C-83A1-F6EECF244321}">
                <p14:modId xmlns:p14="http://schemas.microsoft.com/office/powerpoint/2010/main" val="139575279"/>
              </p:ext>
            </p:extLst>
          </p:nvPr>
        </p:nvGraphicFramePr>
        <p:xfrm>
          <a:off x="299752" y="2232812"/>
          <a:ext cx="8512175" cy="2872588"/>
        </p:xfrm>
        <a:graphic>
          <a:graphicData uri="http://schemas.openxmlformats.org/drawingml/2006/table">
            <a:tbl>
              <a:tblPr firstRow="1" bandRow="1">
                <a:tableStyleId>{5C22544A-7EE6-4342-B048-85BDC9FD1C3A}</a:tableStyleId>
              </a:tblPr>
              <a:tblGrid>
                <a:gridCol w="2072757">
                  <a:extLst>
                    <a:ext uri="{9D8B030D-6E8A-4147-A177-3AD203B41FA5}">
                      <a16:colId xmlns:a16="http://schemas.microsoft.com/office/drawing/2014/main" val="20000"/>
                    </a:ext>
                  </a:extLst>
                </a:gridCol>
                <a:gridCol w="1101479">
                  <a:extLst>
                    <a:ext uri="{9D8B030D-6E8A-4147-A177-3AD203B41FA5}">
                      <a16:colId xmlns:a16="http://schemas.microsoft.com/office/drawing/2014/main" val="20001"/>
                    </a:ext>
                  </a:extLst>
                </a:gridCol>
                <a:gridCol w="2358351">
                  <a:extLst>
                    <a:ext uri="{9D8B030D-6E8A-4147-A177-3AD203B41FA5}">
                      <a16:colId xmlns:a16="http://schemas.microsoft.com/office/drawing/2014/main" val="20002"/>
                    </a:ext>
                  </a:extLst>
                </a:gridCol>
                <a:gridCol w="2979588">
                  <a:extLst>
                    <a:ext uri="{9D8B030D-6E8A-4147-A177-3AD203B41FA5}">
                      <a16:colId xmlns:a16="http://schemas.microsoft.com/office/drawing/2014/main" val="20003"/>
                    </a:ext>
                  </a:extLst>
                </a:gridCol>
              </a:tblGrid>
              <a:tr h="478704">
                <a:tc rowSpan="2">
                  <a:txBody>
                    <a:bodyPr/>
                    <a:lstStyle/>
                    <a:p>
                      <a:pPr algn="ctr"/>
                      <a:r>
                        <a:rPr lang="en-US" sz="1000" b="0" i="0" u="none" strike="noStrike" kern="1200" dirty="0">
                          <a:solidFill>
                            <a:schemeClr val="dk1"/>
                          </a:solidFill>
                          <a:latin typeface="Arail"/>
                          <a:ea typeface="+mn-ea"/>
                          <a:cs typeface="+mn-cs"/>
                          <a:hlinkClick r:id="rId6"/>
                        </a:rPr>
                        <a:t>falfaleh@Chamber.org.sa</a:t>
                      </a:r>
                      <a:endParaRPr lang="en-US" sz="1000" b="0" i="0" u="none" strike="noStrike" kern="1200" dirty="0">
                        <a:solidFill>
                          <a:schemeClr val="dk1"/>
                        </a:solidFill>
                        <a:latin typeface="Arail"/>
                        <a:ea typeface="+mn-ea"/>
                        <a:cs typeface="+mn-cs"/>
                      </a:endParaRPr>
                    </a:p>
                  </a:txBody>
                  <a:tcPr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3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3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8598056</a:t>
                      </a:r>
                      <a:endParaRPr lang="ar-SA" sz="13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3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فهد الفالح</a:t>
                      </a:r>
                      <a:endParaRPr lang="en-US" sz="13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3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مدير إدارة القطاع الخدمي</a:t>
                      </a:r>
                    </a:p>
                  </a:txBody>
                  <a:tcPr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78886">
                <a:tc vMerge="1">
                  <a:txBody>
                    <a:bodyPr/>
                    <a:lstStyle/>
                    <a:p>
                      <a:pPr algn="ctr"/>
                      <a:endParaRPr lang="en-US" sz="1400" b="1" kern="1200" dirty="0">
                        <a:solidFill>
                          <a:schemeClr val="tx1"/>
                        </a:solidFill>
                        <a:latin typeface="Hawyia  Chamber" pitchFamily="18" charset="-78"/>
                        <a:ea typeface="Hawyia  Chamber" pitchFamily="18" charset="-78"/>
                        <a:cs typeface="Hawyia  Chamber" pitchFamily="18"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3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Fahad M. Al </a:t>
                      </a:r>
                      <a:r>
                        <a:rPr lang="en-US" sz="13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Faleh</a:t>
                      </a:r>
                      <a:endParaRPr lang="en-US" sz="13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3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Service Sector Department Manager</a:t>
                      </a:r>
                    </a:p>
                  </a:txBody>
                  <a:tcPr marL="9525" marR="9525" marT="9521" marB="95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78704">
                <a:tc rowSpan="2">
                  <a:txBody>
                    <a:bodyPr/>
                    <a:lstStyle/>
                    <a:p>
                      <a:pPr algn="ctr"/>
                      <a:r>
                        <a:rPr lang="en-US" sz="1000" b="0" i="0" u="none" strike="noStrike" kern="1200" dirty="0">
                          <a:solidFill>
                            <a:schemeClr val="dk1"/>
                          </a:solidFill>
                          <a:latin typeface="Arail"/>
                          <a:ea typeface="+mn-ea"/>
                          <a:cs typeface="+mn-cs"/>
                          <a:hlinkClick r:id="rId7"/>
                        </a:rPr>
                        <a:t>asqahtani@Chamber.org.sa</a:t>
                      </a:r>
                      <a:endParaRPr lang="en-US" sz="1000" b="0" i="0" u="none" strike="noStrike" kern="1200" dirty="0">
                        <a:solidFill>
                          <a:schemeClr val="dk1"/>
                        </a:solidFill>
                        <a:latin typeface="Arail"/>
                        <a:ea typeface="+mn-ea"/>
                        <a:cs typeface="+mn-cs"/>
                      </a:endParaRPr>
                    </a:p>
                  </a:txBody>
                  <a:tcPr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3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3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8598063</a:t>
                      </a:r>
                      <a:endParaRPr lang="ar-SA" sz="13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3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علي القحطاني</a:t>
                      </a:r>
                      <a:endParaRPr lang="en-US" sz="13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3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سكرتير إدارة القطاع الخدمي</a:t>
                      </a:r>
                    </a:p>
                  </a:txBody>
                  <a:tcPr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78886">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3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Ali S. Al Qahtani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defTabSz="914400" rtl="1" eaLnBrk="1" latinLnBrk="0" hangingPunct="1">
                        <a:spcBef>
                          <a:spcPts val="0"/>
                        </a:spcBef>
                        <a:spcAft>
                          <a:spcPts val="0"/>
                        </a:spcAft>
                      </a:pPr>
                      <a:r>
                        <a:rPr lang="en-US" sz="13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Service Sector Department Secretary</a:t>
                      </a:r>
                    </a:p>
                  </a:txBody>
                  <a:tcPr marL="9525" marR="9525" marT="9521" marB="95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78704">
                <a:tc rowSpan="2">
                  <a:txBody>
                    <a:bodyPr/>
                    <a:lstStyle/>
                    <a:p>
                      <a:pPr algn="ctr"/>
                      <a:r>
                        <a:rPr lang="en-US" sz="1000" b="0" i="0" u="none" strike="noStrike" kern="1200" dirty="0">
                          <a:solidFill>
                            <a:schemeClr val="dk1"/>
                          </a:solidFill>
                          <a:latin typeface="Arail"/>
                          <a:ea typeface="+mn-ea"/>
                          <a:cs typeface="+mn-cs"/>
                          <a:hlinkClick r:id="rId8"/>
                        </a:rPr>
                        <a:t>shaheen@Chamber.org.sa</a:t>
                      </a:r>
                      <a:endParaRPr lang="en-US" sz="1000" b="0" i="0" u="none" strike="noStrike" kern="1200" dirty="0">
                        <a:solidFill>
                          <a:schemeClr val="dk1"/>
                        </a:solidFill>
                        <a:latin typeface="Arail"/>
                        <a:ea typeface="+mn-ea"/>
                        <a:cs typeface="+mn-cs"/>
                      </a:endParaRPr>
                    </a:p>
                  </a:txBody>
                  <a:tcPr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300" b="0" i="0" u="none" strike="noStrike" kern="1200" dirty="0">
                          <a:solidFill>
                            <a:schemeClr val="dk1"/>
                          </a:solidFill>
                          <a:effectLst/>
                          <a:latin typeface="Sakkal Majalla" panose="02000000000000000000" pitchFamily="2" charset="-78"/>
                          <a:ea typeface="+mn-ea"/>
                          <a:cs typeface="Sakkal Majalla" panose="02000000000000000000" pitchFamily="2" charset="-78"/>
                        </a:rPr>
                        <a:t>T/</a:t>
                      </a:r>
                      <a:r>
                        <a:rPr lang="en-US" sz="1300" b="0" i="0" u="none" strike="noStrike" kern="1200" baseline="0" dirty="0">
                          <a:solidFill>
                            <a:schemeClr val="dk1"/>
                          </a:solidFill>
                          <a:effectLst/>
                          <a:latin typeface="Sakkal Majalla" panose="02000000000000000000" pitchFamily="2" charset="-78"/>
                          <a:ea typeface="+mn-ea"/>
                          <a:cs typeface="Sakkal Majalla" panose="02000000000000000000" pitchFamily="2" charset="-78"/>
                        </a:rPr>
                        <a:t> 8598057</a:t>
                      </a:r>
                      <a:endParaRPr lang="ar-SA" sz="13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3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شاهين الدوسري</a:t>
                      </a:r>
                      <a:endParaRPr lang="en-US" sz="13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ar-SA" sz="13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مسئول تنفيذي لجان</a:t>
                      </a:r>
                      <a:endParaRPr lang="en-US" sz="13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9525" marR="9525" marT="9521" marB="95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78704">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kern="1200" dirty="0">
                        <a:solidFill>
                          <a:schemeClr val="tx1"/>
                        </a:solidFill>
                        <a:effectLst>
                          <a:outerShdw blurRad="38100" dist="38100" dir="2700000" algn="tl">
                            <a:srgbClr val="000000">
                              <a:alpha val="43137"/>
                            </a:srgbClr>
                          </a:outerShdw>
                        </a:effectLst>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3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Shaheen</a:t>
                      </a:r>
                      <a:r>
                        <a:rPr lang="en-US" sz="13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K. Al Dossary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3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Committee Executive Officer</a:t>
                      </a:r>
                    </a:p>
                  </a:txBody>
                  <a:tcPr marL="9525" marR="9525" marT="9521" marB="952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9" name="Rectangle 8">
            <a:extLst>
              <a:ext uri="{FF2B5EF4-FFF2-40B4-BE49-F238E27FC236}">
                <a16:creationId xmlns:a16="http://schemas.microsoft.com/office/drawing/2014/main" id="{1C0C9366-DA99-47E7-AF57-94C7A9AEC866}"/>
              </a:ext>
            </a:extLst>
          </p:cNvPr>
          <p:cNvSpPr/>
          <p:nvPr/>
        </p:nvSpPr>
        <p:spPr>
          <a:xfrm>
            <a:off x="5515610" y="1681957"/>
            <a:ext cx="2713990" cy="369887"/>
          </a:xfrm>
          <a:prstGeom prst="rect">
            <a:avLst/>
          </a:prstGeom>
        </p:spPr>
        <p:txBody>
          <a:bodyPr wrap="square">
            <a:spAutoFit/>
          </a:bodyPr>
          <a:lstStyle/>
          <a:p>
            <a:pPr marL="285750" indent="-285750" algn="just" rtl="1" eaLnBrk="1" fontAlgn="auto" hangingPunct="1">
              <a:spcBef>
                <a:spcPts val="0"/>
              </a:spcBef>
              <a:spcAft>
                <a:spcPts val="0"/>
              </a:spcAft>
              <a:buFont typeface="Wingdings" panose="05000000000000000000" pitchFamily="2" charset="2"/>
              <a:buChar char="q"/>
              <a:defRPr/>
            </a:pPr>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إدارة القطاع الخدمي</a:t>
            </a:r>
          </a:p>
        </p:txBody>
      </p:sp>
      <p:graphicFrame>
        <p:nvGraphicFramePr>
          <p:cNvPr id="13" name="Table 12">
            <a:extLst>
              <a:ext uri="{FF2B5EF4-FFF2-40B4-BE49-F238E27FC236}">
                <a16:creationId xmlns:a16="http://schemas.microsoft.com/office/drawing/2014/main" id="{72ACD31F-E6CF-429C-B689-4CC37EC07A4B}"/>
              </a:ext>
            </a:extLst>
          </p:cNvPr>
          <p:cNvGraphicFramePr>
            <a:graphicFrameLocks noGrp="1"/>
          </p:cNvGraphicFramePr>
          <p:nvPr>
            <p:extLst>
              <p:ext uri="{D42A27DB-BD31-4B8C-83A1-F6EECF244321}">
                <p14:modId xmlns:p14="http://schemas.microsoft.com/office/powerpoint/2010/main" val="1602830217"/>
              </p:ext>
            </p:extLst>
          </p:nvPr>
        </p:nvGraphicFramePr>
        <p:xfrm>
          <a:off x="353727" y="5105400"/>
          <a:ext cx="8409274" cy="944012"/>
        </p:xfrm>
        <a:graphic>
          <a:graphicData uri="http://schemas.openxmlformats.org/drawingml/2006/table">
            <a:tbl>
              <a:tblPr firstRow="1" bandRow="1">
                <a:tableStyleId>{5C22544A-7EE6-4342-B048-85BDC9FD1C3A}</a:tableStyleId>
              </a:tblPr>
              <a:tblGrid>
                <a:gridCol w="1856073">
                  <a:extLst>
                    <a:ext uri="{9D8B030D-6E8A-4147-A177-3AD203B41FA5}">
                      <a16:colId xmlns:a16="http://schemas.microsoft.com/office/drawing/2014/main" val="20000"/>
                    </a:ext>
                  </a:extLst>
                </a:gridCol>
                <a:gridCol w="1553092">
                  <a:extLst>
                    <a:ext uri="{9D8B030D-6E8A-4147-A177-3AD203B41FA5}">
                      <a16:colId xmlns:a16="http://schemas.microsoft.com/office/drawing/2014/main" val="20001"/>
                    </a:ext>
                  </a:extLst>
                </a:gridCol>
                <a:gridCol w="2197017">
                  <a:extLst>
                    <a:ext uri="{9D8B030D-6E8A-4147-A177-3AD203B41FA5}">
                      <a16:colId xmlns:a16="http://schemas.microsoft.com/office/drawing/2014/main" val="20003"/>
                    </a:ext>
                  </a:extLst>
                </a:gridCol>
                <a:gridCol w="2803092">
                  <a:extLst>
                    <a:ext uri="{9D8B030D-6E8A-4147-A177-3AD203B41FA5}">
                      <a16:colId xmlns:a16="http://schemas.microsoft.com/office/drawing/2014/main" val="20004"/>
                    </a:ext>
                  </a:extLst>
                </a:gridCol>
              </a:tblGrid>
              <a:tr h="359075">
                <a:tc rowSpan="2">
                  <a:txBody>
                    <a:bodyPr/>
                    <a:lstStyle/>
                    <a:p>
                      <a:pPr algn="ctr"/>
                      <a:r>
                        <a:rPr lang="en-US" sz="1000" b="0" i="0" u="none" strike="noStrike" kern="1200" dirty="0">
                          <a:solidFill>
                            <a:schemeClr val="dk1"/>
                          </a:solidFill>
                          <a:latin typeface="Arail"/>
                          <a:ea typeface="+mn-ea"/>
                          <a:cs typeface="+mn-cs"/>
                          <a:hlinkClick r:id="rId9"/>
                        </a:rPr>
                        <a:t>falshayqi@Chamber.org.sa</a:t>
                      </a:r>
                      <a:endParaRPr lang="en-US" sz="1000" b="0" i="0" u="none" strike="noStrike" kern="1200" dirty="0">
                        <a:solidFill>
                          <a:schemeClr val="dk1"/>
                        </a:solidFill>
                        <a:latin typeface="Arail"/>
                        <a:ea typeface="+mn-ea"/>
                        <a:cs typeface="+mn-cs"/>
                      </a:endParaRPr>
                    </a:p>
                  </a:txBody>
                  <a:tcPr marT="45740" marB="457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300" b="0" i="0" u="none" strike="noStrike" kern="120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T/</a:t>
                      </a:r>
                      <a:r>
                        <a:rPr lang="en-US" sz="1300" b="0" i="0" u="none" strike="noStrike" kern="1200" baseline="0" dirty="0">
                          <a:solidFill>
                            <a:schemeClr val="dk1"/>
                          </a:solidFill>
                          <a:effectLst>
                            <a:outerShdw blurRad="38100" dist="38100" dir="2700000" algn="tl">
                              <a:srgbClr val="000000">
                                <a:alpha val="43137"/>
                              </a:srgbClr>
                            </a:outerShdw>
                          </a:effectLst>
                          <a:latin typeface="Sakkal Majalla" panose="02000000000000000000" pitchFamily="2" charset="-78"/>
                          <a:ea typeface="+mn-ea"/>
                          <a:cs typeface="Sakkal Majalla" panose="02000000000000000000" pitchFamily="2" charset="-78"/>
                        </a:rPr>
                        <a:t> 8598067</a:t>
                      </a:r>
                      <a:endParaRPr lang="ar-SA" sz="1300" b="0" kern="1200" dirty="0">
                        <a:solidFill>
                          <a:schemeClr val="tx1"/>
                        </a:solidFill>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3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فارس</a:t>
                      </a:r>
                      <a:r>
                        <a:rPr lang="ar-SA" sz="13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ar-SA" sz="1300" b="0" kern="1200" baseline="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الشايقي</a:t>
                      </a:r>
                      <a:r>
                        <a:rPr lang="en-US" sz="13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ar-SA" sz="1300" b="0" kern="120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endParaRPr lang="en-US" sz="13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SA" sz="13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مسئول تنفيذي لجان</a:t>
                      </a:r>
                    </a:p>
                  </a:txBody>
                  <a:tcPr marT="45740" marB="457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84937">
                <a:tc vMerge="1">
                  <a:txBody>
                    <a:bodyPr/>
                    <a:lstStyle/>
                    <a:p>
                      <a:pPr algn="ctr"/>
                      <a:endParaRPr lang="en-US" sz="1000" b="0" i="0" u="none" strike="noStrike" kern="1200" dirty="0">
                        <a:solidFill>
                          <a:schemeClr val="dk1"/>
                        </a:solidFill>
                        <a:latin typeface="Arai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ar-SA" sz="1200" b="0" kern="1200" dirty="0">
                        <a:solidFill>
                          <a:schemeClr val="tx1"/>
                        </a:solidFill>
                        <a:effectLst>
                          <a:outerShdw blurRad="38100" dist="38100" dir="2700000" algn="tl">
                            <a:srgbClr val="000000">
                              <a:alpha val="43137"/>
                            </a:srgbClr>
                          </a:outerShdw>
                        </a:effectLst>
                        <a:latin typeface="Hawyia  Chamber" pitchFamily="18" charset="-78"/>
                        <a:ea typeface="Hawyia  Chamber" pitchFamily="18" charset="-78"/>
                        <a:cs typeface="Hawyia  Chamber" pitchFamily="18"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3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Fares A. </a:t>
                      </a:r>
                      <a:r>
                        <a:rPr lang="en-US" sz="1300" b="0" kern="1200" dirty="0" err="1">
                          <a:solidFill>
                            <a:schemeClr val="tx1"/>
                          </a:solidFill>
                          <a:effectLst/>
                          <a:latin typeface="Sakkal Majalla" panose="02000000000000000000" pitchFamily="2" charset="-78"/>
                          <a:ea typeface="Hawyia  Chamber" pitchFamily="18" charset="-78"/>
                          <a:cs typeface="Sakkal Majalla" panose="02000000000000000000" pitchFamily="2" charset="-78"/>
                        </a:rPr>
                        <a:t>Alshayqi</a:t>
                      </a:r>
                      <a:r>
                        <a:rPr lang="ar-SA" sz="13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endParaRPr lang="en-US" sz="13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spcBef>
                          <a:spcPts val="0"/>
                        </a:spcBef>
                        <a:spcAft>
                          <a:spcPts val="0"/>
                        </a:spcAft>
                      </a:pPr>
                      <a:r>
                        <a:rPr lang="en-US" sz="13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Committee Executive Officer</a:t>
                      </a:r>
                    </a:p>
                  </a:txBody>
                  <a:tcPr marL="9525" marR="9525" marT="9529" marB="95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15" name="Rectangle 14">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17" descr="2">
            <a:extLst>
              <a:ext uri="{FF2B5EF4-FFF2-40B4-BE49-F238E27FC236}">
                <a16:creationId xmlns:a16="http://schemas.microsoft.com/office/drawing/2014/main" id="{03B9487F-1AB7-428F-8B43-709362BD8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3B4E8223-8B19-49DE-850D-328E2A57E89B}"/>
              </a:ext>
            </a:extLst>
          </p:cNvPr>
          <p:cNvSpPr txBox="1">
            <a:spLocks/>
          </p:cNvSpPr>
          <p:nvPr/>
        </p:nvSpPr>
        <p:spPr>
          <a:xfrm>
            <a:off x="-609600" y="5889625"/>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5" name="Title 1">
            <a:extLst>
              <a:ext uri="{FF2B5EF4-FFF2-40B4-BE49-F238E27FC236}">
                <a16:creationId xmlns:a16="http://schemas.microsoft.com/office/drawing/2014/main" id="{D438206C-6B14-48DE-B059-6627C78879DD}"/>
              </a:ext>
            </a:extLst>
          </p:cNvPr>
          <p:cNvSpPr txBox="1">
            <a:spLocks/>
          </p:cNvSpPr>
          <p:nvPr/>
        </p:nvSpPr>
        <p:spPr>
          <a:xfrm>
            <a:off x="2667000" y="1219200"/>
            <a:ext cx="3581400" cy="685800"/>
          </a:xfrm>
          <a:prstGeom prst="rect">
            <a:avLst/>
          </a:prstGeom>
        </p:spPr>
        <p:txBody>
          <a:bodyPr anchor="ctr">
            <a:normAutofit/>
          </a:bodyPr>
          <a:lstStyle/>
          <a:p>
            <a:pPr algn="ctr" eaLnBrk="1" fontAlgn="auto" hangingPunct="1">
              <a:spcAft>
                <a:spcPts val="0"/>
              </a:spcAft>
              <a:defRPr/>
            </a:pPr>
            <a:r>
              <a:rPr lang="ar-SA"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الية معالجة الدوام</a:t>
            </a:r>
            <a:endParaRPr lang="en-US"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8" name="Rounded Rectangle 7">
            <a:hlinkClick r:id="rId4" action="ppaction://hlinksldjump"/>
            <a:extLst>
              <a:ext uri="{FF2B5EF4-FFF2-40B4-BE49-F238E27FC236}">
                <a16:creationId xmlns:a16="http://schemas.microsoft.com/office/drawing/2014/main" id="{D867FBE4-4900-4344-BB27-3D593A8404BA}"/>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9" name="Rectangle 1">
            <a:extLst>
              <a:ext uri="{FF2B5EF4-FFF2-40B4-BE49-F238E27FC236}">
                <a16:creationId xmlns:a16="http://schemas.microsoft.com/office/drawing/2014/main" id="{103E83C5-34A5-4842-8EBA-2E87B935D1BB}"/>
              </a:ext>
            </a:extLst>
          </p:cNvPr>
          <p:cNvSpPr>
            <a:spLocks noChangeArrowheads="1"/>
          </p:cNvSpPr>
          <p:nvPr/>
        </p:nvSpPr>
        <p:spPr bwMode="auto">
          <a:xfrm>
            <a:off x="762000" y="1933545"/>
            <a:ext cx="77724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rtl="1" eaLnBrk="1" hangingPunct="1">
              <a:defRPr/>
            </a:pPr>
            <a:r>
              <a:rPr lang="ar-SA" dirty="0">
                <a:latin typeface="Sakkal Majalla" panose="02000000000000000000" pitchFamily="2" charset="-78"/>
                <a:cs typeface="Sakkal Majalla" panose="02000000000000000000" pitchFamily="2" charset="-78"/>
              </a:rPr>
              <a:t>في حال تأخر الموظف عن الحضور عن العمل بالوقت المحدد او </a:t>
            </a:r>
            <a:r>
              <a:rPr lang="ar-SA" dirty="0" err="1">
                <a:latin typeface="Sakkal Majalla" panose="02000000000000000000" pitchFamily="2" charset="-78"/>
                <a:cs typeface="Sakkal Majalla" panose="02000000000000000000" pitchFamily="2" charset="-78"/>
              </a:rPr>
              <a:t>الإنصراف</a:t>
            </a:r>
            <a:r>
              <a:rPr lang="ar-SA" dirty="0">
                <a:latin typeface="Sakkal Majalla" panose="02000000000000000000" pitchFamily="2" charset="-78"/>
                <a:cs typeface="Sakkal Majalla" panose="02000000000000000000" pitchFamily="2" charset="-78"/>
              </a:rPr>
              <a:t> قبل انتهاء الدوام الرسمي فأنه سيتم ارسال رسالة الكترونية من خلال نظام </a:t>
            </a:r>
            <a:r>
              <a:rPr lang="en-US" u="sng" dirty="0">
                <a:latin typeface="Sakkal Majalla" panose="02000000000000000000" pitchFamily="2" charset="-78"/>
                <a:cs typeface="Sakkal Majalla" panose="02000000000000000000" pitchFamily="2" charset="-78"/>
                <a:hlinkClick r:id="rId5"/>
              </a:rPr>
              <a:t>ORACLE</a:t>
            </a:r>
            <a:r>
              <a:rPr lang="en-US" u="sng" dirty="0">
                <a:latin typeface="Sakkal Majalla" panose="02000000000000000000" pitchFamily="2" charset="-78"/>
                <a:cs typeface="Sakkal Majalla" panose="02000000000000000000" pitchFamily="2" charset="-78"/>
              </a:rPr>
              <a:t> </a:t>
            </a:r>
            <a:r>
              <a:rPr lang="ar-SA" u="sng" dirty="0">
                <a:latin typeface="Sakkal Majalla" panose="02000000000000000000" pitchFamily="2" charset="-78"/>
                <a:cs typeface="Sakkal Majalla" panose="02000000000000000000" pitchFamily="2" charset="-78"/>
              </a:rPr>
              <a:t> </a:t>
            </a:r>
            <a:r>
              <a:rPr lang="ar-SA" dirty="0">
                <a:latin typeface="Sakkal Majalla" panose="02000000000000000000" pitchFamily="2" charset="-78"/>
                <a:cs typeface="Sakkal Majalla" panose="02000000000000000000" pitchFamily="2" charset="-78"/>
              </a:rPr>
              <a:t>تفيد بأهمية معالجة اوقات التأخير ويتم ذلك من خلال </a:t>
            </a:r>
          </a:p>
          <a:p>
            <a:pPr algn="r" rtl="1" eaLnBrk="1" hangingPunct="1">
              <a:defRPr/>
            </a:pPr>
            <a:endParaRPr lang="ar-SA" dirty="0">
              <a:latin typeface="Sakkal Majalla" panose="02000000000000000000" pitchFamily="2" charset="-78"/>
              <a:cs typeface="Sakkal Majalla" panose="02000000000000000000" pitchFamily="2" charset="-78"/>
            </a:endParaRPr>
          </a:p>
          <a:p>
            <a:pPr marL="342900" indent="-342900" algn="r" rtl="1" eaLnBrk="1" hangingPunct="1">
              <a:buFontTx/>
              <a:buAutoNum type="arabicParenR"/>
              <a:defRPr/>
            </a:pPr>
            <a:r>
              <a:rPr lang="ar-SA" dirty="0">
                <a:latin typeface="Sakkal Majalla" panose="02000000000000000000" pitchFamily="2" charset="-78"/>
                <a:cs typeface="Sakkal Majalla" panose="02000000000000000000" pitchFamily="2" charset="-78"/>
              </a:rPr>
              <a:t> الدخول على الصفحة الداخلية للغرفة.</a:t>
            </a:r>
          </a:p>
          <a:p>
            <a:pPr marL="342900" indent="-342900" algn="r" rtl="1" eaLnBrk="1" hangingPunct="1">
              <a:buFontTx/>
              <a:buAutoNum type="arabicParenR"/>
              <a:defRPr/>
            </a:pPr>
            <a:r>
              <a:rPr lang="ar-SA" dirty="0">
                <a:latin typeface="Sakkal Majalla" panose="02000000000000000000" pitchFamily="2" charset="-78"/>
                <a:cs typeface="Sakkal Majalla" panose="02000000000000000000" pitchFamily="2" charset="-78"/>
              </a:rPr>
              <a:t>اختيار رابط نظام الأوراكل</a:t>
            </a:r>
          </a:p>
          <a:p>
            <a:pPr marL="342900" indent="-342900" algn="r" rtl="1" eaLnBrk="1" hangingPunct="1">
              <a:buFontTx/>
              <a:buAutoNum type="arabicParenR"/>
              <a:defRPr/>
            </a:pPr>
            <a:r>
              <a:rPr lang="ar-SA" dirty="0">
                <a:latin typeface="Sakkal Majalla" panose="02000000000000000000" pitchFamily="2" charset="-78"/>
                <a:cs typeface="Sakkal Majalla" panose="02000000000000000000" pitchFamily="2" charset="-78"/>
              </a:rPr>
              <a:t>تسجيل اسم المستخدم وكلمة المرور</a:t>
            </a:r>
          </a:p>
          <a:p>
            <a:pPr marL="342900" indent="-342900" algn="r" rtl="1" eaLnBrk="1" hangingPunct="1">
              <a:buFontTx/>
              <a:buAutoNum type="arabicParenR"/>
              <a:defRPr/>
            </a:pPr>
            <a:r>
              <a:rPr lang="ar-SA" dirty="0">
                <a:latin typeface="Sakkal Majalla" panose="02000000000000000000" pitchFamily="2" charset="-78"/>
                <a:cs typeface="Sakkal Majalla" panose="02000000000000000000" pitchFamily="2" charset="-78"/>
              </a:rPr>
              <a:t>اختيار نموذج بحث و معالجة دوام </a:t>
            </a:r>
          </a:p>
          <a:p>
            <a:pPr marL="342900" indent="-342900" algn="r" rtl="1" eaLnBrk="1" hangingPunct="1">
              <a:buFontTx/>
              <a:buAutoNum type="arabicParenR"/>
              <a:defRPr/>
            </a:pPr>
            <a:r>
              <a:rPr lang="ar-SA" dirty="0">
                <a:latin typeface="Sakkal Majalla" panose="02000000000000000000" pitchFamily="2" charset="-78"/>
                <a:cs typeface="Sakkal Majalla" panose="02000000000000000000" pitchFamily="2" charset="-78"/>
              </a:rPr>
              <a:t>اختيار بحث بطاقة قيد الوقت </a:t>
            </a:r>
          </a:p>
          <a:p>
            <a:pPr marL="342900" indent="-342900" algn="r" rtl="1" eaLnBrk="1" hangingPunct="1">
              <a:buFontTx/>
              <a:buAutoNum type="arabicParenR"/>
              <a:defRPr/>
            </a:pPr>
            <a:r>
              <a:rPr lang="ar-SA" dirty="0">
                <a:latin typeface="Sakkal Majalla" panose="02000000000000000000" pitchFamily="2" charset="-78"/>
                <a:cs typeface="Sakkal Majalla" panose="02000000000000000000" pitchFamily="2" charset="-78"/>
              </a:rPr>
              <a:t>تحديد الفترة </a:t>
            </a:r>
          </a:p>
          <a:p>
            <a:pPr marL="342900" indent="-342900" algn="r" rtl="1" eaLnBrk="1" hangingPunct="1">
              <a:buFontTx/>
              <a:buAutoNum type="arabicParenR"/>
              <a:defRPr/>
            </a:pPr>
            <a:r>
              <a:rPr lang="ar-SA" dirty="0">
                <a:latin typeface="Sakkal Majalla" panose="02000000000000000000" pitchFamily="2" charset="-78"/>
                <a:cs typeface="Sakkal Majalla" panose="02000000000000000000" pitchFamily="2" charset="-78"/>
              </a:rPr>
              <a:t>فتح معالجة الدوام و الضغط على تحديث للاطلاع على كافة المعلومات </a:t>
            </a:r>
          </a:p>
          <a:p>
            <a:pPr marL="342900" indent="-342900" algn="r" rtl="1" eaLnBrk="1" hangingPunct="1">
              <a:buFontTx/>
              <a:buAutoNum type="arabicParenR"/>
              <a:defRPr/>
            </a:pPr>
            <a:r>
              <a:rPr lang="ar-SA" dirty="0">
                <a:latin typeface="Sakkal Majalla" panose="02000000000000000000" pitchFamily="2" charset="-78"/>
                <a:cs typeface="Sakkal Majalla" panose="02000000000000000000" pitchFamily="2" charset="-78"/>
              </a:rPr>
              <a:t>اذكر اسباب التأخير بالمربع الخاص بالملاحظات ثم الضغط على زر استمرار ثم تنفيذ </a:t>
            </a:r>
          </a:p>
          <a:p>
            <a:pPr marL="342900" indent="-342900" algn="r" rtl="1" eaLnBrk="1" hangingPunct="1">
              <a:buFontTx/>
              <a:buAutoNum type="arabicParenR"/>
              <a:defRPr/>
            </a:pPr>
            <a:r>
              <a:rPr lang="ar-SA" dirty="0">
                <a:latin typeface="Sakkal Majalla" panose="02000000000000000000" pitchFamily="2" charset="-78"/>
                <a:cs typeface="Sakkal Majalla" panose="02000000000000000000" pitchFamily="2" charset="-78"/>
              </a:rPr>
              <a:t>التأكد من معالجة الدوام قبل مرور 7 ايام </a:t>
            </a:r>
          </a:p>
          <a:p>
            <a:pPr algn="r" rtl="1" eaLnBrk="1" hangingPunct="1">
              <a:defRPr/>
            </a:pPr>
            <a:endParaRPr lang="ar-SA" b="1" dirty="0">
              <a:latin typeface="Sakkal Majalla" panose="02000000000000000000" pitchFamily="2" charset="-78"/>
              <a:cs typeface="Sakkal Majalla" panose="02000000000000000000" pitchFamily="2" charset="-78"/>
            </a:endParaRPr>
          </a:p>
        </p:txBody>
      </p:sp>
      <p:sp>
        <p:nvSpPr>
          <p:cNvPr id="13" name="Rectangle 12">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17" descr="2">
            <a:extLst>
              <a:ext uri="{FF2B5EF4-FFF2-40B4-BE49-F238E27FC236}">
                <a16:creationId xmlns:a16="http://schemas.microsoft.com/office/drawing/2014/main" id="{F7FF990D-785F-4A40-8D3C-94EA6C7EC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AAAD44D3-2249-48E9-ADF8-9BB9FA1E8379}"/>
              </a:ext>
            </a:extLst>
          </p:cNvPr>
          <p:cNvSpPr txBox="1">
            <a:spLocks/>
          </p:cNvSpPr>
          <p:nvPr/>
        </p:nvSpPr>
        <p:spPr>
          <a:xfrm>
            <a:off x="-60960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5" name="Title 1">
            <a:extLst>
              <a:ext uri="{FF2B5EF4-FFF2-40B4-BE49-F238E27FC236}">
                <a16:creationId xmlns:a16="http://schemas.microsoft.com/office/drawing/2014/main" id="{840F87FE-9263-4397-96B7-DCB750EFD32A}"/>
              </a:ext>
            </a:extLst>
          </p:cNvPr>
          <p:cNvSpPr txBox="1">
            <a:spLocks/>
          </p:cNvSpPr>
          <p:nvPr/>
        </p:nvSpPr>
        <p:spPr>
          <a:xfrm>
            <a:off x="2667000" y="1219200"/>
            <a:ext cx="3581400" cy="685800"/>
          </a:xfrm>
          <a:prstGeom prst="rect">
            <a:avLst/>
          </a:prstGeom>
        </p:spPr>
        <p:txBody>
          <a:bodyPr anchor="ctr">
            <a:normAutofit/>
          </a:bodyPr>
          <a:lstStyle/>
          <a:p>
            <a:pPr algn="ctr" eaLnBrk="1" fontAlgn="auto" hangingPunct="1">
              <a:spcAft>
                <a:spcPts val="0"/>
              </a:spcAft>
              <a:defRPr/>
            </a:pPr>
            <a:r>
              <a:rPr lang="ar-SA"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الية التقديم على الإجازة</a:t>
            </a:r>
            <a:endParaRPr lang="en-US"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50182" name="Rectangle 1">
            <a:extLst>
              <a:ext uri="{FF2B5EF4-FFF2-40B4-BE49-F238E27FC236}">
                <a16:creationId xmlns:a16="http://schemas.microsoft.com/office/drawing/2014/main" id="{38BAE049-C9C3-42ED-B48D-E43BDB1CB52F}"/>
              </a:ext>
            </a:extLst>
          </p:cNvPr>
          <p:cNvSpPr>
            <a:spLocks noChangeArrowheads="1"/>
          </p:cNvSpPr>
          <p:nvPr/>
        </p:nvSpPr>
        <p:spPr bwMode="auto">
          <a:xfrm>
            <a:off x="1447800" y="1804591"/>
            <a:ext cx="73914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rtl="1" eaLnBrk="1" hangingPunct="1">
              <a:spcBef>
                <a:spcPct val="0"/>
              </a:spcBef>
              <a:buFontTx/>
              <a:buAutoNum type="arabicParenR"/>
              <a:defRPr/>
            </a:pPr>
            <a:r>
              <a:rPr lang="ar-SA" altLang="ar-SA" sz="1800" dirty="0">
                <a:latin typeface="Sakkal Majalla" panose="02000000000000000000" pitchFamily="2" charset="-78"/>
                <a:cs typeface="Sakkal Majalla" panose="02000000000000000000" pitchFamily="2" charset="-78"/>
              </a:rPr>
              <a:t>الدخول على الصفحة الداخلية للغرفة.</a:t>
            </a:r>
          </a:p>
          <a:p>
            <a:pPr algn="r" rtl="1" eaLnBrk="1" hangingPunct="1">
              <a:spcBef>
                <a:spcPct val="0"/>
              </a:spcBef>
              <a:buFontTx/>
              <a:buAutoNum type="arabicParenR"/>
              <a:defRPr/>
            </a:pPr>
            <a:r>
              <a:rPr lang="ar-SA" altLang="ar-SA" sz="1800" dirty="0">
                <a:latin typeface="Sakkal Majalla" panose="02000000000000000000" pitchFamily="2" charset="-78"/>
                <a:cs typeface="Sakkal Majalla" panose="02000000000000000000" pitchFamily="2" charset="-78"/>
              </a:rPr>
              <a:t>اختيار رابط نظام الأوراكل</a:t>
            </a:r>
          </a:p>
          <a:p>
            <a:pPr algn="r" rtl="1" eaLnBrk="1" hangingPunct="1">
              <a:spcBef>
                <a:spcPct val="0"/>
              </a:spcBef>
              <a:buFontTx/>
              <a:buAutoNum type="arabicParenR"/>
              <a:defRPr/>
            </a:pPr>
            <a:r>
              <a:rPr lang="ar-SA" altLang="ar-SA" sz="1800" dirty="0">
                <a:latin typeface="Sakkal Majalla" panose="02000000000000000000" pitchFamily="2" charset="-78"/>
                <a:cs typeface="Sakkal Majalla" panose="02000000000000000000" pitchFamily="2" charset="-78"/>
              </a:rPr>
              <a:t>تسجيل اسم المستخدم وكلمة المرور</a:t>
            </a:r>
          </a:p>
          <a:p>
            <a:pPr algn="r" rtl="1" eaLnBrk="1" hangingPunct="1">
              <a:spcBef>
                <a:spcPct val="0"/>
              </a:spcBef>
              <a:buFontTx/>
              <a:buAutoNum type="arabicParenR"/>
              <a:defRPr/>
            </a:pPr>
            <a:r>
              <a:rPr lang="ar-SA" altLang="ar-SA" sz="1800" dirty="0">
                <a:latin typeface="Sakkal Majalla" panose="02000000000000000000" pitchFamily="2" charset="-78"/>
                <a:cs typeface="Sakkal Majalla" panose="02000000000000000000" pitchFamily="2" charset="-78"/>
              </a:rPr>
              <a:t>الدخول على الخدمة الذاتية و اختيار طلب الإجازة </a:t>
            </a:r>
          </a:p>
          <a:p>
            <a:pPr algn="r" rtl="1" eaLnBrk="1" hangingPunct="1">
              <a:spcBef>
                <a:spcPct val="0"/>
              </a:spcBef>
              <a:buFontTx/>
              <a:buAutoNum type="arabicParenR"/>
              <a:defRPr/>
            </a:pPr>
            <a:r>
              <a:rPr lang="ar-SA" altLang="ar-SA" sz="1800" dirty="0">
                <a:latin typeface="Sakkal Majalla" panose="02000000000000000000" pitchFamily="2" charset="-78"/>
                <a:cs typeface="Sakkal Majalla" panose="02000000000000000000" pitchFamily="2" charset="-78"/>
              </a:rPr>
              <a:t>اختيار تكوين اجازة</a:t>
            </a:r>
          </a:p>
          <a:p>
            <a:pPr algn="r" rtl="1" eaLnBrk="1" hangingPunct="1">
              <a:spcBef>
                <a:spcPct val="0"/>
              </a:spcBef>
              <a:buFontTx/>
              <a:buAutoNum type="arabicParenR"/>
              <a:defRPr/>
            </a:pPr>
            <a:r>
              <a:rPr lang="ar-SA" altLang="ar-SA" sz="1800" dirty="0">
                <a:latin typeface="Sakkal Majalla" panose="02000000000000000000" pitchFamily="2" charset="-78"/>
                <a:cs typeface="Sakkal Majalla" panose="02000000000000000000" pitchFamily="2" charset="-78"/>
              </a:rPr>
              <a:t>تحديد نوع الإجازة وتاريخها ومدتها ومن ثم الضغط على تنفيذ</a:t>
            </a:r>
          </a:p>
          <a:p>
            <a:pPr algn="r" rtl="1" eaLnBrk="1" hangingPunct="1">
              <a:spcBef>
                <a:spcPct val="0"/>
              </a:spcBef>
              <a:buFontTx/>
              <a:buAutoNum type="arabicParenR"/>
              <a:defRPr/>
            </a:pPr>
            <a:r>
              <a:rPr lang="ar-SA" altLang="ar-SA" sz="1800" dirty="0">
                <a:latin typeface="Sakkal Majalla" panose="02000000000000000000" pitchFamily="2" charset="-78"/>
                <a:cs typeface="Sakkal Majalla" panose="02000000000000000000" pitchFamily="2" charset="-78"/>
              </a:rPr>
              <a:t>سيتم ابلاغك بأنه قد تم إرسال الطلب للاعتماد حسب التسلسل الوظيفي</a:t>
            </a:r>
          </a:p>
          <a:p>
            <a:pPr algn="r" rtl="1" eaLnBrk="1" hangingPunct="1">
              <a:spcBef>
                <a:spcPct val="0"/>
              </a:spcBef>
              <a:buFontTx/>
              <a:buAutoNum type="arabicParenR"/>
              <a:defRPr/>
            </a:pPr>
            <a:endParaRPr lang="ar-SA" altLang="ar-SA" sz="1800" dirty="0">
              <a:latin typeface="Sakkal Majalla" panose="02000000000000000000" pitchFamily="2" charset="-78"/>
              <a:cs typeface="Sakkal Majalla" panose="02000000000000000000" pitchFamily="2" charset="-78"/>
            </a:endParaRPr>
          </a:p>
          <a:p>
            <a:pPr algn="r" rtl="1" eaLnBrk="1" hangingPunct="1">
              <a:spcBef>
                <a:spcPct val="0"/>
              </a:spcBef>
              <a:buFontTx/>
              <a:buAutoNum type="arabicParenR"/>
              <a:defRPr/>
            </a:pPr>
            <a:endParaRPr lang="ar-SA" altLang="ar-SA" sz="1800" dirty="0">
              <a:latin typeface="Sakkal Majalla" panose="02000000000000000000" pitchFamily="2" charset="-78"/>
              <a:cs typeface="Sakkal Majalla" panose="02000000000000000000" pitchFamily="2" charset="-78"/>
            </a:endParaRPr>
          </a:p>
          <a:p>
            <a:pPr algn="r" rtl="1" eaLnBrk="1" hangingPunct="1">
              <a:spcBef>
                <a:spcPct val="0"/>
              </a:spcBef>
              <a:buFontTx/>
              <a:buNone/>
              <a:defRPr/>
            </a:pPr>
            <a:r>
              <a:rPr lang="ar-SA" altLang="ar-SA" sz="1800" dirty="0">
                <a:solidFill>
                  <a:srgbClr val="FF0000"/>
                </a:solidFill>
                <a:latin typeface="Sakkal Majalla" panose="02000000000000000000" pitchFamily="2" charset="-78"/>
                <a:cs typeface="Sakkal Majalla" panose="02000000000000000000" pitchFamily="2" charset="-78"/>
              </a:rPr>
              <a:t>ملاحظه</a:t>
            </a:r>
            <a:r>
              <a:rPr lang="ar-SA" altLang="ar-SA" sz="1800" dirty="0">
                <a:latin typeface="Sakkal Majalla" panose="02000000000000000000" pitchFamily="2" charset="-78"/>
                <a:cs typeface="Sakkal Majalla" panose="02000000000000000000" pitchFamily="2" charset="-78"/>
              </a:rPr>
              <a:t>: </a:t>
            </a:r>
          </a:p>
          <a:p>
            <a:pPr algn="r" rtl="1" eaLnBrk="1" hangingPunct="1">
              <a:spcBef>
                <a:spcPct val="0"/>
              </a:spcBef>
              <a:defRPr/>
            </a:pPr>
            <a:r>
              <a:rPr lang="ar-SA" altLang="ar-SA" sz="1800" dirty="0">
                <a:latin typeface="Sakkal Majalla" panose="02000000000000000000" pitchFamily="2" charset="-78"/>
                <a:cs typeface="Sakkal Majalla" panose="02000000000000000000" pitchFamily="2" charset="-78"/>
              </a:rPr>
              <a:t>يرجى التأكد من عمل قواعد الإجازات لمدراء الإدارات و مساعدي الأمين العام</a:t>
            </a:r>
          </a:p>
          <a:p>
            <a:pPr algn="r" rtl="1" eaLnBrk="1" hangingPunct="1">
              <a:spcBef>
                <a:spcPct val="0"/>
              </a:spcBef>
              <a:defRPr/>
            </a:pPr>
            <a:r>
              <a:rPr lang="ar-SA" altLang="ar-SA" sz="1800" dirty="0">
                <a:latin typeface="Sakkal Majalla" panose="02000000000000000000" pitchFamily="2" charset="-78"/>
                <a:cs typeface="Sakkal Majalla" panose="02000000000000000000" pitchFamily="2" charset="-78"/>
              </a:rPr>
              <a:t>التأكد من اختيار تذاكر السفر للموظفين الغير سعوديين </a:t>
            </a:r>
          </a:p>
          <a:p>
            <a:pPr algn="r" rtl="1" eaLnBrk="1" hangingPunct="1">
              <a:spcBef>
                <a:spcPct val="0"/>
              </a:spcBef>
              <a:defRPr/>
            </a:pPr>
            <a:r>
              <a:rPr lang="ar-SA" altLang="ar-SA" sz="1800" dirty="0">
                <a:latin typeface="Sakkal Majalla" panose="02000000000000000000" pitchFamily="2" charset="-78"/>
                <a:cs typeface="Sakkal Majalla" panose="02000000000000000000" pitchFamily="2" charset="-78"/>
              </a:rPr>
              <a:t>التأكد من اختيار كلمة نعم في حال الرغبة بصرف راتب الإجازة مقدم في حال تجاوزها لـ 18 يوم </a:t>
            </a:r>
          </a:p>
        </p:txBody>
      </p:sp>
      <p:sp>
        <p:nvSpPr>
          <p:cNvPr id="9" name="Rounded Rectangle 8">
            <a:hlinkClick r:id="rId3" action="ppaction://hlinksldjump"/>
            <a:extLst>
              <a:ext uri="{FF2B5EF4-FFF2-40B4-BE49-F238E27FC236}">
                <a16:creationId xmlns:a16="http://schemas.microsoft.com/office/drawing/2014/main" id="{3632B9AE-121B-4F9B-B377-1E57D2076679}"/>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11" name="Rectangle 10">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17" descr="2">
            <a:extLst>
              <a:ext uri="{FF2B5EF4-FFF2-40B4-BE49-F238E27FC236}">
                <a16:creationId xmlns:a16="http://schemas.microsoft.com/office/drawing/2014/main" id="{FD49B35D-0943-45DE-A441-65367A6F2A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10703"/>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F2B15FDB-B7E8-4E77-A90E-ED2613F9A2C5}"/>
              </a:ext>
            </a:extLst>
          </p:cNvPr>
          <p:cNvSpPr txBox="1">
            <a:spLocks/>
          </p:cNvSpPr>
          <p:nvPr/>
        </p:nvSpPr>
        <p:spPr>
          <a:xfrm>
            <a:off x="-609600" y="59182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5" name="Title 1">
            <a:extLst>
              <a:ext uri="{FF2B5EF4-FFF2-40B4-BE49-F238E27FC236}">
                <a16:creationId xmlns:a16="http://schemas.microsoft.com/office/drawing/2014/main" id="{3534997F-A288-4640-9DF1-CD0A13FE0943}"/>
              </a:ext>
            </a:extLst>
          </p:cNvPr>
          <p:cNvSpPr txBox="1">
            <a:spLocks/>
          </p:cNvSpPr>
          <p:nvPr/>
        </p:nvSpPr>
        <p:spPr>
          <a:xfrm>
            <a:off x="2667000" y="1219200"/>
            <a:ext cx="3581400" cy="685800"/>
          </a:xfrm>
          <a:prstGeom prst="rect">
            <a:avLst/>
          </a:prstGeom>
        </p:spPr>
        <p:txBody>
          <a:bodyPr anchor="ctr">
            <a:normAutofit/>
          </a:bodyPr>
          <a:lstStyle/>
          <a:p>
            <a:pPr algn="ctr" eaLnBrk="1" fontAlgn="auto" hangingPunct="1">
              <a:spcAft>
                <a:spcPts val="0"/>
              </a:spcAft>
              <a:defRPr/>
            </a:pPr>
            <a:r>
              <a:rPr lang="ar-SA" sz="2500" b="1" dirty="0">
                <a:effectLst>
                  <a:outerShdw blurRad="38100" dist="38100" dir="2700000" algn="tl">
                    <a:srgbClr val="000000">
                      <a:alpha val="43137"/>
                    </a:srgbClr>
                  </a:outerShdw>
                </a:effectLst>
                <a:latin typeface="Hawyia  Chamber" pitchFamily="18" charset="-78"/>
                <a:ea typeface="Hawyia  Chamber" pitchFamily="18" charset="-78"/>
                <a:cs typeface="Hawyia  Chamber" pitchFamily="18" charset="-78"/>
              </a:rPr>
              <a:t>طلب الخدمة</a:t>
            </a:r>
            <a:endParaRPr lang="en-US" sz="2500" b="1" dirty="0">
              <a:effectLst>
                <a:outerShdw blurRad="38100" dist="38100" dir="2700000" algn="tl">
                  <a:srgbClr val="000000">
                    <a:alpha val="43137"/>
                  </a:srgbClr>
                </a:outerShdw>
              </a:effectLst>
              <a:latin typeface="Hawyia  Chamber" pitchFamily="18" charset="-78"/>
              <a:ea typeface="Hawyia  Chamber" pitchFamily="18" charset="-78"/>
              <a:cs typeface="Hawyia  Chamber" pitchFamily="18" charset="-78"/>
            </a:endParaRPr>
          </a:p>
        </p:txBody>
      </p:sp>
      <p:sp>
        <p:nvSpPr>
          <p:cNvPr id="8" name="Rounded Rectangle 7">
            <a:hlinkClick r:id="rId4" action="ppaction://hlinksldjump"/>
            <a:extLst>
              <a:ext uri="{FF2B5EF4-FFF2-40B4-BE49-F238E27FC236}">
                <a16:creationId xmlns:a16="http://schemas.microsoft.com/office/drawing/2014/main" id="{F475EB63-D8C4-411B-BA14-6F1324BBB5D4}"/>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113671" name="Rectangle 1">
            <a:extLst>
              <a:ext uri="{FF2B5EF4-FFF2-40B4-BE49-F238E27FC236}">
                <a16:creationId xmlns:a16="http://schemas.microsoft.com/office/drawing/2014/main" id="{B2954AD9-633D-4D6B-AFB6-2F9E5F739D4C}"/>
              </a:ext>
            </a:extLst>
          </p:cNvPr>
          <p:cNvSpPr>
            <a:spLocks noChangeArrowheads="1"/>
          </p:cNvSpPr>
          <p:nvPr/>
        </p:nvSpPr>
        <p:spPr bwMode="auto">
          <a:xfrm>
            <a:off x="685800" y="2679558"/>
            <a:ext cx="8229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 typeface="Calibri" panose="020F0502020204030204" pitchFamily="34" charset="0"/>
              <a:buAutoNum type="arabicPeriod"/>
            </a:pPr>
            <a:r>
              <a:rPr lang="ar-SA" altLang="ar-SA" sz="1800" dirty="0">
                <a:latin typeface="Sakkal Majalla" panose="02000000000000000000" pitchFamily="2" charset="-78"/>
                <a:cs typeface="Sakkal Majalla" panose="02000000000000000000" pitchFamily="2" charset="-78"/>
              </a:rPr>
              <a:t>الدخول على الصفحة الداخلية للغرفة. </a:t>
            </a:r>
          </a:p>
          <a:p>
            <a:pPr algn="r" rtl="1" eaLnBrk="1" hangingPunct="1">
              <a:spcBef>
                <a:spcPct val="0"/>
              </a:spcBef>
              <a:buFont typeface="Calibri" panose="020F0502020204030204" pitchFamily="34" charset="0"/>
              <a:buAutoNum type="arabicPeriod"/>
            </a:pPr>
            <a:r>
              <a:rPr lang="ar-SA" altLang="ar-SA" sz="1800" dirty="0">
                <a:latin typeface="Sakkal Majalla" panose="02000000000000000000" pitchFamily="2" charset="-78"/>
                <a:cs typeface="Sakkal Majalla" panose="02000000000000000000" pitchFamily="2" charset="-78"/>
              </a:rPr>
              <a:t>اختيار رابط نظام الأوراكل</a:t>
            </a:r>
          </a:p>
          <a:p>
            <a:pPr algn="r" rtl="1" eaLnBrk="1" hangingPunct="1">
              <a:spcBef>
                <a:spcPct val="0"/>
              </a:spcBef>
              <a:buFont typeface="Calibri" panose="020F0502020204030204" pitchFamily="34" charset="0"/>
              <a:buAutoNum type="arabicPeriod"/>
            </a:pPr>
            <a:r>
              <a:rPr lang="ar-SA" altLang="ar-SA" sz="1800" dirty="0">
                <a:latin typeface="Sakkal Majalla" panose="02000000000000000000" pitchFamily="2" charset="-78"/>
                <a:cs typeface="Sakkal Majalla" panose="02000000000000000000" pitchFamily="2" charset="-78"/>
              </a:rPr>
              <a:t>الذهاب الى الخدمات الذاتية للموظف</a:t>
            </a:r>
            <a:endParaRPr lang="en-US" altLang="ar-SA" sz="1800" dirty="0">
              <a:latin typeface="Sakkal Majalla" panose="02000000000000000000" pitchFamily="2" charset="-78"/>
              <a:cs typeface="Sakkal Majalla" panose="02000000000000000000" pitchFamily="2" charset="-78"/>
            </a:endParaRPr>
          </a:p>
          <a:p>
            <a:pPr algn="r" rtl="1" eaLnBrk="1" hangingPunct="1">
              <a:spcBef>
                <a:spcPct val="0"/>
              </a:spcBef>
              <a:buFont typeface="Calibri" panose="020F0502020204030204" pitchFamily="34" charset="0"/>
              <a:buAutoNum type="arabicPeriod"/>
            </a:pPr>
            <a:r>
              <a:rPr lang="ar-SA" altLang="ar-SA" sz="1800" dirty="0">
                <a:latin typeface="Sakkal Majalla" panose="02000000000000000000" pitchFamily="2" charset="-78"/>
                <a:cs typeface="Sakkal Majalla" panose="02000000000000000000" pitchFamily="2" charset="-78"/>
              </a:rPr>
              <a:t>اضغط على طلب تأمين طبي ثم زر اضافة</a:t>
            </a:r>
            <a:endParaRPr lang="en-US" altLang="ar-SA" sz="1800" dirty="0">
              <a:latin typeface="Sakkal Majalla" panose="02000000000000000000" pitchFamily="2" charset="-78"/>
              <a:cs typeface="Sakkal Majalla" panose="02000000000000000000" pitchFamily="2" charset="-78"/>
            </a:endParaRPr>
          </a:p>
          <a:p>
            <a:pPr algn="r" rtl="1" eaLnBrk="1" hangingPunct="1">
              <a:spcBef>
                <a:spcPct val="0"/>
              </a:spcBef>
              <a:buFont typeface="Calibri" panose="020F0502020204030204" pitchFamily="34" charset="0"/>
              <a:buAutoNum type="arabicPeriod"/>
            </a:pPr>
            <a:r>
              <a:rPr lang="ar-SA" altLang="ar-SA" sz="1800" dirty="0">
                <a:latin typeface="Sakkal Majalla" panose="02000000000000000000" pitchFamily="2" charset="-78"/>
                <a:cs typeface="Sakkal Majalla" panose="02000000000000000000" pitchFamily="2" charset="-78"/>
              </a:rPr>
              <a:t>تعبئة الحقول المطلوبة سواء كانت "الموظف او المرافقين“ مع ذكر سبب الطلب "إضافة مرافقين – بدل فاقد–الضغط على زر تنفيذ لأرسال الطلب</a:t>
            </a:r>
            <a:endParaRPr lang="en-US" altLang="ar-SA" sz="1800" dirty="0">
              <a:latin typeface="Sakkal Majalla" panose="02000000000000000000" pitchFamily="2" charset="-78"/>
              <a:cs typeface="Sakkal Majalla" panose="02000000000000000000" pitchFamily="2" charset="-78"/>
            </a:endParaRPr>
          </a:p>
        </p:txBody>
      </p:sp>
      <p:sp>
        <p:nvSpPr>
          <p:cNvPr id="14" name="Rectangle 13">
            <a:extLst>
              <a:ext uri="{FF2B5EF4-FFF2-40B4-BE49-F238E27FC236}">
                <a16:creationId xmlns:a16="http://schemas.microsoft.com/office/drawing/2014/main" id="{96483414-9F40-4E36-94A4-B4856B90E86A}"/>
              </a:ext>
            </a:extLst>
          </p:cNvPr>
          <p:cNvSpPr/>
          <p:nvPr/>
        </p:nvSpPr>
        <p:spPr>
          <a:xfrm>
            <a:off x="4582884" y="2181227"/>
            <a:ext cx="4013200" cy="369887"/>
          </a:xfrm>
          <a:prstGeom prst="rect">
            <a:avLst/>
          </a:prstGeom>
        </p:spPr>
        <p:txBody>
          <a:bodyPr wrap="square">
            <a:spAutoFit/>
          </a:bodyPr>
          <a:lstStyle/>
          <a:p>
            <a:pPr algn="r" rtl="1" eaLnBrk="1" fontAlgn="auto" hangingPunct="1">
              <a:spcBef>
                <a:spcPts val="0"/>
              </a:spcBef>
              <a:spcAft>
                <a:spcPts val="0"/>
              </a:spcAft>
              <a:defRPr/>
            </a:pPr>
            <a:r>
              <a:rPr lang="ar-SA"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طلب بطاقة تأمين للموظف او احد المرافقين </a:t>
            </a:r>
          </a:p>
        </p:txBody>
      </p:sp>
      <p:sp>
        <p:nvSpPr>
          <p:cNvPr id="11" name="Rectangle 10">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17" descr="2">
            <a:extLst>
              <a:ext uri="{FF2B5EF4-FFF2-40B4-BE49-F238E27FC236}">
                <a16:creationId xmlns:a16="http://schemas.microsoft.com/office/drawing/2014/main" id="{2F36DE15-92E9-4CF7-9421-1A1ACBDF94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4E4FDC6B-9C78-4F2E-9CDB-673AEA5A3AD9}"/>
              </a:ext>
            </a:extLst>
          </p:cNvPr>
          <p:cNvSpPr txBox="1">
            <a:spLocks/>
          </p:cNvSpPr>
          <p:nvPr/>
        </p:nvSpPr>
        <p:spPr>
          <a:xfrm>
            <a:off x="-62230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5" name="Title 1">
            <a:extLst>
              <a:ext uri="{FF2B5EF4-FFF2-40B4-BE49-F238E27FC236}">
                <a16:creationId xmlns:a16="http://schemas.microsoft.com/office/drawing/2014/main" id="{22643AC4-7589-4B63-B005-28184664D032}"/>
              </a:ext>
            </a:extLst>
          </p:cNvPr>
          <p:cNvSpPr txBox="1">
            <a:spLocks/>
          </p:cNvSpPr>
          <p:nvPr/>
        </p:nvSpPr>
        <p:spPr>
          <a:xfrm>
            <a:off x="2743200" y="1600200"/>
            <a:ext cx="3581400" cy="685800"/>
          </a:xfrm>
          <a:prstGeom prst="rect">
            <a:avLst/>
          </a:prstGeom>
        </p:spPr>
        <p:txBody>
          <a:bodyPr anchor="ctr">
            <a:normAutofit/>
          </a:bodyPr>
          <a:lstStyle/>
          <a:p>
            <a:pPr algn="ctr" eaLnBrk="1" fontAlgn="auto" hangingPunct="1">
              <a:spcAft>
                <a:spcPts val="0"/>
              </a:spcAft>
              <a:defRPr/>
            </a:pPr>
            <a:r>
              <a:rPr lang="ar-SA"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طلب خطابات التعريف</a:t>
            </a:r>
            <a:endParaRPr lang="en-US"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8" name="Rounded Rectangle 7">
            <a:hlinkClick r:id="rId4" action="ppaction://hlinksldjump"/>
            <a:extLst>
              <a:ext uri="{FF2B5EF4-FFF2-40B4-BE49-F238E27FC236}">
                <a16:creationId xmlns:a16="http://schemas.microsoft.com/office/drawing/2014/main" id="{6FD58E21-DFB1-401F-BFF5-54EBF45AF745}"/>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115719" name="Rectangle 1">
            <a:extLst>
              <a:ext uri="{FF2B5EF4-FFF2-40B4-BE49-F238E27FC236}">
                <a16:creationId xmlns:a16="http://schemas.microsoft.com/office/drawing/2014/main" id="{FA090964-7DAB-4D46-B353-8DA001D570AA}"/>
              </a:ext>
            </a:extLst>
          </p:cNvPr>
          <p:cNvSpPr>
            <a:spLocks noChangeArrowheads="1"/>
          </p:cNvSpPr>
          <p:nvPr/>
        </p:nvSpPr>
        <p:spPr bwMode="auto">
          <a:xfrm>
            <a:off x="1219200" y="2648288"/>
            <a:ext cx="73914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 typeface="Calibri" panose="020F0502020204030204" pitchFamily="34" charset="0"/>
              <a:buAutoNum type="arabicPeriod"/>
            </a:pPr>
            <a:r>
              <a:rPr lang="ar-SA" altLang="ar-SA" sz="1800" dirty="0">
                <a:latin typeface="Sakkal Majalla" panose="02000000000000000000" pitchFamily="2" charset="-78"/>
                <a:cs typeface="Sakkal Majalla" panose="02000000000000000000" pitchFamily="2" charset="-78"/>
              </a:rPr>
              <a:t>الدخول على الصفحة الداخلية للغرفة. </a:t>
            </a:r>
          </a:p>
          <a:p>
            <a:pPr algn="r" rtl="1" eaLnBrk="1" hangingPunct="1">
              <a:spcBef>
                <a:spcPct val="0"/>
              </a:spcBef>
              <a:buFont typeface="Calibri" panose="020F0502020204030204" pitchFamily="34" charset="0"/>
              <a:buAutoNum type="arabicPeriod"/>
            </a:pPr>
            <a:r>
              <a:rPr lang="ar-SA" altLang="ar-SA" sz="1800" dirty="0">
                <a:latin typeface="Sakkal Majalla" panose="02000000000000000000" pitchFamily="2" charset="-78"/>
                <a:cs typeface="Sakkal Majalla" panose="02000000000000000000" pitchFamily="2" charset="-78"/>
              </a:rPr>
              <a:t>اختيار رابط نظام الأوراكل </a:t>
            </a:r>
            <a:r>
              <a:rPr lang="en-US" altLang="ar-SA" sz="1800" u="sng" dirty="0">
                <a:latin typeface="Sakkal Majalla" panose="02000000000000000000" pitchFamily="2" charset="-78"/>
                <a:cs typeface="Sakkal Majalla" panose="02000000000000000000" pitchFamily="2" charset="-78"/>
                <a:hlinkClick r:id="rId5"/>
              </a:rPr>
              <a:t>ORACLE </a:t>
            </a:r>
            <a:endParaRPr lang="ar-SA" altLang="ar-SA" sz="1800" dirty="0">
              <a:latin typeface="Sakkal Majalla" panose="02000000000000000000" pitchFamily="2" charset="-78"/>
              <a:cs typeface="Sakkal Majalla" panose="02000000000000000000" pitchFamily="2" charset="-78"/>
            </a:endParaRPr>
          </a:p>
          <a:p>
            <a:pPr algn="r" rtl="1" eaLnBrk="1" hangingPunct="1">
              <a:spcBef>
                <a:spcPct val="0"/>
              </a:spcBef>
              <a:buFont typeface="Calibri" panose="020F0502020204030204" pitchFamily="34" charset="0"/>
              <a:buAutoNum type="arabicPeriod"/>
            </a:pPr>
            <a:r>
              <a:rPr lang="ar-SA" altLang="ar-SA" sz="1800" dirty="0">
                <a:latin typeface="Sakkal Majalla" panose="02000000000000000000" pitchFamily="2" charset="-78"/>
                <a:cs typeface="Sakkal Majalla" panose="02000000000000000000" pitchFamily="2" charset="-78"/>
              </a:rPr>
              <a:t>الذهاب الى الخدمات الذاتية (الخطابات والتقارير) طلب تعريف </a:t>
            </a:r>
          </a:p>
          <a:p>
            <a:pPr algn="r" rtl="1" eaLnBrk="1" hangingPunct="1">
              <a:spcBef>
                <a:spcPct val="0"/>
              </a:spcBef>
              <a:buFont typeface="Calibri" panose="020F0502020204030204" pitchFamily="34" charset="0"/>
              <a:buAutoNum type="arabicPeriod"/>
            </a:pPr>
            <a:r>
              <a:rPr lang="ar-SA" altLang="ar-SA" sz="1800" dirty="0">
                <a:latin typeface="Sakkal Majalla" panose="02000000000000000000" pitchFamily="2" charset="-78"/>
                <a:cs typeface="Sakkal Majalla" panose="02000000000000000000" pitchFamily="2" charset="-78"/>
              </a:rPr>
              <a:t>ثم اختيار لغة الخطاب و اختيار الجهة المطلوبة من الحقول و الضغط على زر التالي </a:t>
            </a:r>
          </a:p>
          <a:p>
            <a:pPr algn="r" rtl="1" eaLnBrk="1" hangingPunct="1">
              <a:spcBef>
                <a:spcPct val="0"/>
              </a:spcBef>
              <a:buFont typeface="Calibri" panose="020F0502020204030204" pitchFamily="34" charset="0"/>
              <a:buAutoNum type="arabicPeriod"/>
            </a:pPr>
            <a:r>
              <a:rPr lang="ar-SA" altLang="ar-SA" sz="1800" dirty="0">
                <a:latin typeface="Sakkal Majalla" panose="02000000000000000000" pitchFamily="2" charset="-78"/>
                <a:cs typeface="Sakkal Majalla" panose="02000000000000000000" pitchFamily="2" charset="-78"/>
              </a:rPr>
              <a:t>اضغط على زر المخرجات للاطلاع على خطاب التعريف و طباعته </a:t>
            </a:r>
          </a:p>
          <a:p>
            <a:pPr algn="r" rtl="1" eaLnBrk="1" hangingPunct="1">
              <a:spcBef>
                <a:spcPct val="0"/>
              </a:spcBef>
              <a:buFont typeface="Calibri" panose="020F0502020204030204" pitchFamily="34" charset="0"/>
              <a:buAutoNum type="arabicPeriod"/>
            </a:pPr>
            <a:endParaRPr lang="ar-SA" altLang="ar-SA" sz="1800" dirty="0">
              <a:latin typeface="Sakkal Majalla" panose="02000000000000000000" pitchFamily="2" charset="-78"/>
              <a:cs typeface="Sakkal Majalla" panose="02000000000000000000" pitchFamily="2" charset="-78"/>
            </a:endParaRPr>
          </a:p>
          <a:p>
            <a:pPr algn="r" rtl="1" eaLnBrk="1" hangingPunct="1">
              <a:spcBef>
                <a:spcPct val="0"/>
              </a:spcBef>
              <a:buFont typeface="Calibri" panose="020F0502020204030204" pitchFamily="34" charset="0"/>
              <a:buAutoNum type="arabicPeriod"/>
            </a:pPr>
            <a:endParaRPr lang="en-US" altLang="ar-SA" sz="1800" dirty="0">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17" descr="2">
            <a:extLst>
              <a:ext uri="{FF2B5EF4-FFF2-40B4-BE49-F238E27FC236}">
                <a16:creationId xmlns:a16="http://schemas.microsoft.com/office/drawing/2014/main" id="{3440C42A-B837-49F7-A974-3301AA624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BF8C45A4-1005-4293-861D-08BB3B416169}"/>
              </a:ext>
            </a:extLst>
          </p:cNvPr>
          <p:cNvSpPr txBox="1">
            <a:spLocks/>
          </p:cNvSpPr>
          <p:nvPr/>
        </p:nvSpPr>
        <p:spPr>
          <a:xfrm>
            <a:off x="-647700" y="58674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5" name="Title 1">
            <a:extLst>
              <a:ext uri="{FF2B5EF4-FFF2-40B4-BE49-F238E27FC236}">
                <a16:creationId xmlns:a16="http://schemas.microsoft.com/office/drawing/2014/main" id="{5D32AD50-9522-45F4-8DB9-7472A03D0D40}"/>
              </a:ext>
            </a:extLst>
          </p:cNvPr>
          <p:cNvSpPr txBox="1">
            <a:spLocks/>
          </p:cNvSpPr>
          <p:nvPr/>
        </p:nvSpPr>
        <p:spPr>
          <a:xfrm>
            <a:off x="2705100" y="1905000"/>
            <a:ext cx="3581400" cy="685800"/>
          </a:xfrm>
          <a:prstGeom prst="rect">
            <a:avLst/>
          </a:prstGeom>
        </p:spPr>
        <p:txBody>
          <a:bodyPr anchor="ctr">
            <a:normAutofit/>
          </a:bodyPr>
          <a:lstStyle/>
          <a:p>
            <a:pPr algn="ctr" eaLnBrk="1" fontAlgn="auto" hangingPunct="1">
              <a:spcAft>
                <a:spcPts val="0"/>
              </a:spcAft>
              <a:defRPr/>
            </a:pPr>
            <a:r>
              <a:rPr lang="ar-SA"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تعريف الخدمة الإلكترونية </a:t>
            </a:r>
            <a:endParaRPr lang="en-US"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8" name="Rounded Rectangle 7">
            <a:hlinkClick r:id="rId4" action="ppaction://hlinksldjump"/>
            <a:extLst>
              <a:ext uri="{FF2B5EF4-FFF2-40B4-BE49-F238E27FC236}">
                <a16:creationId xmlns:a16="http://schemas.microsoft.com/office/drawing/2014/main" id="{67BC0362-5E4F-4839-B563-33CDCF5A1C0A}"/>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117767" name="Rectangle 1">
            <a:extLst>
              <a:ext uri="{FF2B5EF4-FFF2-40B4-BE49-F238E27FC236}">
                <a16:creationId xmlns:a16="http://schemas.microsoft.com/office/drawing/2014/main" id="{13A19C3D-2259-4BB1-BB30-FB9A9DFBFD7E}"/>
              </a:ext>
            </a:extLst>
          </p:cNvPr>
          <p:cNvSpPr>
            <a:spLocks noChangeArrowheads="1"/>
          </p:cNvSpPr>
          <p:nvPr/>
        </p:nvSpPr>
        <p:spPr bwMode="auto">
          <a:xfrm>
            <a:off x="762000" y="2970213"/>
            <a:ext cx="7391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ar-SA" altLang="ar-SA" sz="1800" dirty="0">
                <a:latin typeface="Sakkal Majalla" panose="02000000000000000000" pitchFamily="2" charset="-78"/>
                <a:cs typeface="Sakkal Majalla" panose="02000000000000000000" pitchFamily="2" charset="-78"/>
              </a:rPr>
              <a:t>نظرا لكون التقنية هي من أحد اهداف غرفة الشرقية لتسهيل التعامل بين ادارات الغرفة الداخلية والموظفين وتقليص حجم التعاملات الورقية .</a:t>
            </a:r>
          </a:p>
          <a:p>
            <a:pPr algn="r" rtl="1" eaLnBrk="1" hangingPunct="1">
              <a:spcBef>
                <a:spcPct val="0"/>
              </a:spcBef>
              <a:buFontTx/>
              <a:buNone/>
            </a:pPr>
            <a:r>
              <a:rPr lang="ar-SA" altLang="ar-SA" sz="1800" dirty="0">
                <a:latin typeface="Sakkal Majalla" panose="02000000000000000000" pitchFamily="2" charset="-78"/>
                <a:cs typeface="Sakkal Majalla" panose="02000000000000000000" pitchFamily="2" charset="-78"/>
              </a:rPr>
              <a:t>والخدمة الذاتية هي نظام يمكن الموظفين من الاطلاع وتعديل بياناتهم في أي وقت وأي مكان من خلال تقنيات متعددة، وهو ماييوفر بوابة مركزية للبيانات بالنسبة للموظف ومن خلال الدخول الميسر للمعلومات</a:t>
            </a:r>
            <a:r>
              <a:rPr lang="en-US" altLang="ar-SA" sz="1800" dirty="0">
                <a:latin typeface="Sakkal Majalla" panose="02000000000000000000" pitchFamily="2" charset="-78"/>
                <a:cs typeface="Sakkal Majalla" panose="02000000000000000000" pitchFamily="2" charset="-78"/>
              </a:rPr>
              <a:t> </a:t>
            </a:r>
            <a:r>
              <a:rPr lang="ar-SA" altLang="ar-SA" sz="1800" dirty="0">
                <a:latin typeface="Sakkal Majalla" panose="02000000000000000000" pitchFamily="2" charset="-78"/>
                <a:cs typeface="Sakkal Majalla" panose="02000000000000000000" pitchFamily="2" charset="-78"/>
              </a:rPr>
              <a:t>التي يحتاجونها لإنجاز اعمالهم دون الحاجة لواسطة الآخرين وبكل سرية و وسرعة.</a:t>
            </a:r>
          </a:p>
        </p:txBody>
      </p:sp>
      <p:sp>
        <p:nvSpPr>
          <p:cNvPr id="11" name="Rectangle 10">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7" descr="2">
            <a:extLst>
              <a:ext uri="{FF2B5EF4-FFF2-40B4-BE49-F238E27FC236}">
                <a16:creationId xmlns:a16="http://schemas.microsoft.com/office/drawing/2014/main" id="{5E104AAE-72B2-47CB-849E-C695CA207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9E67F05B-7805-44EC-A08C-9C181487452C}"/>
              </a:ext>
            </a:extLst>
          </p:cNvPr>
          <p:cNvSpPr txBox="1">
            <a:spLocks/>
          </p:cNvSpPr>
          <p:nvPr/>
        </p:nvSpPr>
        <p:spPr>
          <a:xfrm>
            <a:off x="-152400" y="56388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5" name="Title 1">
            <a:extLst>
              <a:ext uri="{FF2B5EF4-FFF2-40B4-BE49-F238E27FC236}">
                <a16:creationId xmlns:a16="http://schemas.microsoft.com/office/drawing/2014/main" id="{DB6ABF7F-6B85-4859-9C83-1408DA4E2F90}"/>
              </a:ext>
            </a:extLst>
          </p:cNvPr>
          <p:cNvSpPr txBox="1">
            <a:spLocks/>
          </p:cNvSpPr>
          <p:nvPr/>
        </p:nvSpPr>
        <p:spPr>
          <a:xfrm>
            <a:off x="1447800" y="2209800"/>
            <a:ext cx="7086600" cy="685800"/>
          </a:xfrm>
          <a:prstGeom prst="rect">
            <a:avLst/>
          </a:prstGeom>
        </p:spPr>
        <p:txBody>
          <a:bodyPr anchor="ctr">
            <a:normAutofit/>
          </a:bodyPr>
          <a:lstStyle/>
          <a:p>
            <a:pPr algn="ctr" eaLnBrk="1" fontAlgn="auto" hangingPunct="1">
              <a:spcAft>
                <a:spcPts val="0"/>
              </a:spcAft>
              <a:defRPr/>
            </a:pPr>
            <a:endParaRPr lang="en-US" sz="2500" b="1" dirty="0">
              <a:effectLst>
                <a:outerShdw blurRad="38100" dist="38100" dir="2700000" algn="tl">
                  <a:srgbClr val="000000">
                    <a:alpha val="43137"/>
                  </a:srgbClr>
                </a:outerShdw>
              </a:effectLst>
              <a:latin typeface="Hawyia  Chamber" pitchFamily="18" charset="-78"/>
              <a:ea typeface="Hawyia  Chamber" pitchFamily="18" charset="-78"/>
              <a:cs typeface="Hawyia  Chamber" pitchFamily="18" charset="-78"/>
            </a:endParaRPr>
          </a:p>
        </p:txBody>
      </p:sp>
      <p:sp>
        <p:nvSpPr>
          <p:cNvPr id="8" name="Title 1">
            <a:extLst>
              <a:ext uri="{FF2B5EF4-FFF2-40B4-BE49-F238E27FC236}">
                <a16:creationId xmlns:a16="http://schemas.microsoft.com/office/drawing/2014/main" id="{B0AC7178-B01A-44F4-BEB1-6CCB8511A964}"/>
              </a:ext>
            </a:extLst>
          </p:cNvPr>
          <p:cNvSpPr txBox="1">
            <a:spLocks/>
          </p:cNvSpPr>
          <p:nvPr/>
        </p:nvSpPr>
        <p:spPr>
          <a:xfrm>
            <a:off x="2895600" y="1143000"/>
            <a:ext cx="3352800" cy="885832"/>
          </a:xfrm>
          <a:prstGeom prst="rect">
            <a:avLst/>
          </a:prstGeom>
        </p:spPr>
        <p:txBody>
          <a:bodyPr anchor="ctr">
            <a:normAutofit/>
          </a:bodyPr>
          <a:lstStyle/>
          <a:p>
            <a:pPr algn="ctr" eaLnBrk="1" fontAlgn="auto" hangingPunct="1">
              <a:spcAft>
                <a:spcPts val="0"/>
              </a:spcAft>
              <a:defRPr/>
            </a:pPr>
            <a:r>
              <a:rPr lang="ar-SA"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قيم الغرفة </a:t>
            </a:r>
            <a:endParaRPr lang="en-US"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graphicFrame>
        <p:nvGraphicFramePr>
          <p:cNvPr id="11" name="Table 10">
            <a:extLst>
              <a:ext uri="{FF2B5EF4-FFF2-40B4-BE49-F238E27FC236}">
                <a16:creationId xmlns:a16="http://schemas.microsoft.com/office/drawing/2014/main" id="{82E03B03-6155-4E7A-BBA3-7DC759EBD2F8}"/>
              </a:ext>
            </a:extLst>
          </p:cNvPr>
          <p:cNvGraphicFramePr>
            <a:graphicFrameLocks noGrp="1"/>
          </p:cNvGraphicFramePr>
          <p:nvPr>
            <p:extLst>
              <p:ext uri="{D42A27DB-BD31-4B8C-83A1-F6EECF244321}">
                <p14:modId xmlns:p14="http://schemas.microsoft.com/office/powerpoint/2010/main" val="84705574"/>
              </p:ext>
            </p:extLst>
          </p:nvPr>
        </p:nvGraphicFramePr>
        <p:xfrm>
          <a:off x="457200" y="2362200"/>
          <a:ext cx="8458200" cy="3119684"/>
        </p:xfrm>
        <a:graphic>
          <a:graphicData uri="http://schemas.openxmlformats.org/drawingml/2006/table">
            <a:tbl>
              <a:tblPr firstRow="1" bandRow="1">
                <a:tableStyleId>{5C22544A-7EE6-4342-B048-85BDC9FD1C3A}</a:tableStyleId>
              </a:tblPr>
              <a:tblGrid>
                <a:gridCol w="7162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645848">
                <a:tc>
                  <a:txBody>
                    <a:bodyPr/>
                    <a:lstStyle/>
                    <a:p>
                      <a:pPr algn="just" rtl="1"/>
                      <a:r>
                        <a:rPr lang="ar-SA" sz="1500" b="0" dirty="0">
                          <a:solidFill>
                            <a:schemeClr val="tx1"/>
                          </a:solidFill>
                          <a:effectLst/>
                          <a:latin typeface="Sakkal Majalla" panose="02000000000000000000" pitchFamily="2" charset="-78"/>
                          <a:ea typeface="Hawyia  Chamber" pitchFamily="18" charset="-78"/>
                          <a:cs typeface="Sakkal Majalla" panose="02000000000000000000" pitchFamily="2" charset="-78"/>
                        </a:rPr>
                        <a:t>نسترشد في رعاية وخدمة مصالح قطاع</a:t>
                      </a:r>
                      <a:r>
                        <a:rPr lang="ar-SA" sz="1500" b="0" baseline="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ar-SA" sz="1500" b="0" dirty="0">
                          <a:solidFill>
                            <a:schemeClr val="tx1"/>
                          </a:solidFill>
                          <a:effectLst/>
                          <a:latin typeface="Sakkal Majalla" panose="02000000000000000000" pitchFamily="2" charset="-78"/>
                          <a:ea typeface="Hawyia  Chamber" pitchFamily="18" charset="-78"/>
                          <a:cs typeface="Sakkal Majalla" panose="02000000000000000000" pitchFamily="2" charset="-78"/>
                        </a:rPr>
                        <a:t>الاعمال بمنظومة قيمية ترتكز على الصدق والنزاهة والوضوح وفق أعلى معايير الممارسات الأخلاقية</a:t>
                      </a:r>
                      <a:endParaRPr lang="en-US" sz="1500" b="0" dirty="0">
                        <a:solidFill>
                          <a:schemeClr val="tx1"/>
                        </a:solidFill>
                        <a:effectLst/>
                        <a:latin typeface="Sakkal Majalla" panose="02000000000000000000" pitchFamily="2" charset="-78"/>
                        <a:cs typeface="Sakkal Majalla" panose="02000000000000000000" pitchFamily="2" charset="-78"/>
                      </a:endParaRPr>
                    </a:p>
                  </a:txBody>
                  <a:tcPr marT="48315" marB="48315">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just" rtl="1"/>
                      <a:r>
                        <a:rPr lang="ar-SA" sz="1500" b="1" dirty="0">
                          <a:solidFill>
                            <a:schemeClr val="tx2"/>
                          </a:solidFill>
                          <a:latin typeface="Sakkal Majalla" panose="02000000000000000000" pitchFamily="2" charset="-78"/>
                          <a:cs typeface="Sakkal Majalla" panose="02000000000000000000" pitchFamily="2" charset="-78"/>
                        </a:rPr>
                        <a:t>المصداقية</a:t>
                      </a:r>
                      <a:endParaRPr lang="en-US" sz="1500" dirty="0">
                        <a:latin typeface="Sakkal Majalla" panose="02000000000000000000" pitchFamily="2" charset="-78"/>
                        <a:cs typeface="Sakkal Majalla" panose="02000000000000000000" pitchFamily="2" charset="-78"/>
                      </a:endParaRPr>
                    </a:p>
                  </a:txBody>
                  <a:tcPr marT="48315" marB="48315">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56997">
                <a:tc>
                  <a:txBody>
                    <a:bodyPr/>
                    <a:lstStyle/>
                    <a:p>
                      <a:pPr algn="just" rtl="1"/>
                      <a:r>
                        <a:rPr lang="ar-SA" sz="15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فتح آفاق جديدة للأداء عبر الأساليب و التقنيات الحديثة انطلاقاً من نشر المعرفة الجديدة والمتراكمة لكوادرنا</a:t>
                      </a:r>
                      <a:endParaRPr lang="en-US" sz="15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T="48315" marB="48315">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just" rtl="1"/>
                      <a:r>
                        <a:rPr lang="ar-SA" sz="1500" b="1" dirty="0">
                          <a:solidFill>
                            <a:schemeClr val="tx2"/>
                          </a:solidFill>
                          <a:latin typeface="Sakkal Majalla" panose="02000000000000000000" pitchFamily="2" charset="-78"/>
                          <a:ea typeface="Hawyia  Chamber" pitchFamily="18" charset="-78"/>
                          <a:cs typeface="Sakkal Majalla" panose="02000000000000000000" pitchFamily="2" charset="-78"/>
                        </a:rPr>
                        <a:t>الإبداع</a:t>
                      </a:r>
                      <a:endParaRPr lang="en-US" sz="1500" dirty="0">
                        <a:latin typeface="Sakkal Majalla" panose="02000000000000000000" pitchFamily="2" charset="-78"/>
                        <a:cs typeface="Sakkal Majalla" panose="02000000000000000000" pitchFamily="2" charset="-78"/>
                      </a:endParaRPr>
                    </a:p>
                  </a:txBody>
                  <a:tcPr marT="48315" marB="48315">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56997">
                <a:tc>
                  <a:txBody>
                    <a:bodyPr/>
                    <a:lstStyle/>
                    <a:p>
                      <a:pPr marL="0" algn="just" defTabSz="914400" rtl="1" eaLnBrk="1" latinLnBrk="0" hangingPunct="1"/>
                      <a:r>
                        <a:rPr lang="ar-SA" sz="15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نتقبل ونتحمل مسئوليتنا في جميع أعمالنا تجاه دعم مصالح قطاع الاعمال وفق نهج يعتمد على تقديم الحلول</a:t>
                      </a:r>
                      <a:endParaRPr lang="en-US" sz="15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T="48315" marB="4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rtl="1"/>
                      <a:r>
                        <a:rPr lang="ar-SA" sz="1500" b="1" dirty="0">
                          <a:solidFill>
                            <a:schemeClr val="tx2"/>
                          </a:solidFill>
                          <a:latin typeface="Sakkal Majalla" panose="02000000000000000000" pitchFamily="2" charset="-78"/>
                          <a:ea typeface="Hawyia  Chamber" pitchFamily="18" charset="-78"/>
                          <a:cs typeface="Sakkal Majalla" panose="02000000000000000000" pitchFamily="2" charset="-78"/>
                        </a:rPr>
                        <a:t>المسئولية</a:t>
                      </a:r>
                      <a:endParaRPr lang="en-US" sz="1500" dirty="0">
                        <a:latin typeface="Sakkal Majalla" panose="02000000000000000000" pitchFamily="2" charset="-78"/>
                        <a:cs typeface="Sakkal Majalla" panose="02000000000000000000" pitchFamily="2" charset="-78"/>
                      </a:endParaRPr>
                    </a:p>
                  </a:txBody>
                  <a:tcPr marT="48315" marB="4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56997">
                <a:tc>
                  <a:txBody>
                    <a:bodyPr/>
                    <a:lstStyle/>
                    <a:p>
                      <a:pPr marL="0" algn="just" defTabSz="914400" rtl="1" eaLnBrk="1" latinLnBrk="0" hangingPunct="1"/>
                      <a:r>
                        <a:rPr lang="ar-SA" sz="15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العمل بأعلى درجات الاحترافية مع الحرص على التوظيف الأمثل للإمكانات</a:t>
                      </a:r>
                      <a:r>
                        <a:rPr lang="en-US" sz="15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ar-SA" sz="15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والمهارات لجعل العمل متميزا وريادياً</a:t>
                      </a:r>
                      <a:endParaRPr lang="en-US" sz="15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T="48315" marB="4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rtl="1"/>
                      <a:r>
                        <a:rPr lang="ar-SA" sz="1500" b="1" dirty="0">
                          <a:solidFill>
                            <a:schemeClr val="tx2"/>
                          </a:solidFill>
                          <a:latin typeface="Sakkal Majalla" panose="02000000000000000000" pitchFamily="2" charset="-78"/>
                          <a:ea typeface="Hawyia  Chamber" pitchFamily="18" charset="-78"/>
                          <a:cs typeface="Sakkal Majalla" panose="02000000000000000000" pitchFamily="2" charset="-78"/>
                        </a:rPr>
                        <a:t>المهنية والتميز</a:t>
                      </a:r>
                      <a:endParaRPr lang="en-US" sz="1500" dirty="0">
                        <a:latin typeface="Sakkal Majalla" panose="02000000000000000000" pitchFamily="2" charset="-78"/>
                        <a:cs typeface="Sakkal Majalla" panose="02000000000000000000" pitchFamily="2" charset="-78"/>
                      </a:endParaRPr>
                    </a:p>
                  </a:txBody>
                  <a:tcPr marT="48315" marB="4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6997">
                <a:tc>
                  <a:txBody>
                    <a:bodyPr/>
                    <a:lstStyle/>
                    <a:p>
                      <a:pPr marL="0" algn="just" defTabSz="914400" rtl="1" eaLnBrk="1" latinLnBrk="0" hangingPunct="1"/>
                      <a:r>
                        <a:rPr lang="ar-SA" sz="15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وفق أداء كفؤ وفعال .. نقدم لعملائنا خدمات متميزة بما يتوافق مع تطلعاتهم مع الالتزام بأعلى معايير الجودة</a:t>
                      </a:r>
                      <a:endParaRPr lang="en-US" sz="15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T="48315" marB="4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rtl="1"/>
                      <a:r>
                        <a:rPr lang="ar-SA" sz="1500" b="1" dirty="0">
                          <a:solidFill>
                            <a:schemeClr val="tx2"/>
                          </a:solidFill>
                          <a:latin typeface="Sakkal Majalla" panose="02000000000000000000" pitchFamily="2" charset="-78"/>
                          <a:ea typeface="Hawyia  Chamber" pitchFamily="18" charset="-78"/>
                          <a:cs typeface="Sakkal Majalla" panose="02000000000000000000" pitchFamily="2" charset="-78"/>
                        </a:rPr>
                        <a:t>التميز</a:t>
                      </a:r>
                      <a:endParaRPr lang="en-US" sz="1500" dirty="0">
                        <a:latin typeface="Sakkal Majalla" panose="02000000000000000000" pitchFamily="2" charset="-78"/>
                        <a:cs typeface="Sakkal Majalla" panose="02000000000000000000" pitchFamily="2" charset="-78"/>
                      </a:endParaRPr>
                    </a:p>
                  </a:txBody>
                  <a:tcPr marT="48315" marB="4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645848">
                <a:tc>
                  <a:txBody>
                    <a:bodyPr/>
                    <a:lstStyle/>
                    <a:p>
                      <a:pPr marL="0" algn="just" defTabSz="914400" rtl="1" eaLnBrk="1" latinLnBrk="0" hangingPunct="1"/>
                      <a:r>
                        <a:rPr lang="ar-SA" sz="15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نؤمن بأن العمل الذي نؤديه</a:t>
                      </a:r>
                      <a:r>
                        <a:rPr lang="en-US" sz="15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 </a:t>
                      </a:r>
                      <a:r>
                        <a:rPr lang="ar-SA" sz="15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rPr>
                        <a:t>والخدمات التي نقدمها، تنعكس على ازدهار بيئة الاعمال في المنطقة الشرقية من خلال الاستباقية والالتزام والتصميم</a:t>
                      </a:r>
                      <a:endParaRPr lang="en-US" sz="1500" b="0" kern="1200" dirty="0">
                        <a:solidFill>
                          <a:schemeClr val="tx1"/>
                        </a:solidFill>
                        <a:effectLst/>
                        <a:latin typeface="Sakkal Majalla" panose="02000000000000000000" pitchFamily="2" charset="-78"/>
                        <a:ea typeface="Hawyia  Chamber" pitchFamily="18" charset="-78"/>
                        <a:cs typeface="Sakkal Majalla" panose="02000000000000000000" pitchFamily="2" charset="-78"/>
                      </a:endParaRPr>
                    </a:p>
                  </a:txBody>
                  <a:tcPr marT="48315" marB="4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rtl="1"/>
                      <a:r>
                        <a:rPr lang="ar-SA" sz="1500" b="1" dirty="0">
                          <a:solidFill>
                            <a:schemeClr val="tx2"/>
                          </a:solidFill>
                          <a:latin typeface="Sakkal Majalla" panose="02000000000000000000" pitchFamily="2" charset="-78"/>
                          <a:ea typeface="Hawyia  Chamber" pitchFamily="18" charset="-78"/>
                          <a:cs typeface="Sakkal Majalla" panose="02000000000000000000" pitchFamily="2" charset="-78"/>
                        </a:rPr>
                        <a:t>التأثير</a:t>
                      </a:r>
                      <a:endParaRPr lang="en-US" sz="1500" dirty="0">
                        <a:latin typeface="Sakkal Majalla" panose="02000000000000000000" pitchFamily="2" charset="-78"/>
                        <a:cs typeface="Sakkal Majalla" panose="02000000000000000000" pitchFamily="2" charset="-78"/>
                      </a:endParaRPr>
                    </a:p>
                  </a:txBody>
                  <a:tcPr marT="48315" marB="4831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3" name="Rounded Rectangle 12">
            <a:hlinkClick r:id="rId4" action="ppaction://hlinksldjump"/>
            <a:extLst>
              <a:ext uri="{FF2B5EF4-FFF2-40B4-BE49-F238E27FC236}">
                <a16:creationId xmlns:a16="http://schemas.microsoft.com/office/drawing/2014/main" id="{FBD86B7B-818F-4CC8-9F92-0BD0393FCDAA}"/>
              </a:ext>
            </a:extLst>
          </p:cNvPr>
          <p:cNvSpPr/>
          <p:nvPr/>
        </p:nvSpPr>
        <p:spPr>
          <a:xfrm>
            <a:off x="7772400" y="6096000"/>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14" name="Rectangle 13">
            <a:extLst>
              <a:ext uri="{FF2B5EF4-FFF2-40B4-BE49-F238E27FC236}">
                <a16:creationId xmlns:a16="http://schemas.microsoft.com/office/drawing/2014/main" id="{343738E4-5006-4428-82ED-B000BDE96B5E}"/>
              </a:ext>
            </a:extLst>
          </p:cNvPr>
          <p:cNvSpPr/>
          <p:nvPr/>
        </p:nvSpPr>
        <p:spPr>
          <a:xfrm>
            <a:off x="21770" y="6505568"/>
            <a:ext cx="9122229"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316789B-7A8A-4A56-AFD5-1B13EDB2F601}"/>
              </a:ext>
            </a:extLst>
          </p:cNvPr>
          <p:cNvSpPr>
            <a:spLocks noGrp="1"/>
          </p:cNvSpPr>
          <p:nvPr>
            <p:ph type="title"/>
          </p:nvPr>
        </p:nvSpPr>
        <p:spPr/>
        <p:txBody>
          <a:bodyPr/>
          <a:lstStyle/>
          <a:p>
            <a:endParaRPr lang="en-US" altLang="en-US"/>
          </a:p>
        </p:txBody>
      </p:sp>
      <p:graphicFrame>
        <p:nvGraphicFramePr>
          <p:cNvPr id="5" name="Content Placeholder 4">
            <a:extLst>
              <a:ext uri="{FF2B5EF4-FFF2-40B4-BE49-F238E27FC236}">
                <a16:creationId xmlns:a16="http://schemas.microsoft.com/office/drawing/2014/main" id="{1F268BBD-E856-4327-9E3D-1F851EF21903}"/>
              </a:ext>
            </a:extLst>
          </p:cNvPr>
          <p:cNvGraphicFramePr>
            <a:graphicFrameLocks noGrp="1"/>
          </p:cNvGraphicFramePr>
          <p:nvPr>
            <p:ph idx="1"/>
          </p:nvPr>
        </p:nvGraphicFramePr>
        <p:xfrm>
          <a:off x="457200" y="1600200"/>
          <a:ext cx="8229600" cy="37719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191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r h="4191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41910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1910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41910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4191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4191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4191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4191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8"/>
                  </a:ext>
                </a:extLst>
              </a:tr>
            </a:tbl>
          </a:graphicData>
        </a:graphic>
      </p:graphicFrame>
      <p:pic>
        <p:nvPicPr>
          <p:cNvPr id="12343" name="Picture 17" descr="2">
            <a:extLst>
              <a:ext uri="{FF2B5EF4-FFF2-40B4-BE49-F238E27FC236}">
                <a16:creationId xmlns:a16="http://schemas.microsoft.com/office/drawing/2014/main" id="{F8906B69-EBDB-49FF-B6D3-799F6C297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51" t="5028" r="5568" b="6505"/>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99B3C5F-6A79-407C-8EB5-C781C26B9950}"/>
              </a:ext>
            </a:extLst>
          </p:cNvPr>
          <p:cNvSpPr txBox="1"/>
          <p:nvPr/>
        </p:nvSpPr>
        <p:spPr>
          <a:xfrm>
            <a:off x="2743200" y="1294871"/>
            <a:ext cx="4419600" cy="477838"/>
          </a:xfrm>
          <a:prstGeom prst="rect">
            <a:avLst/>
          </a:prstGeom>
          <a:noFill/>
        </p:spPr>
        <p:txBody>
          <a:bodyPr wrap="square">
            <a:spAutoFit/>
          </a:bodyPr>
          <a:lstStyle/>
          <a:p>
            <a:pPr eaLnBrk="1" hangingPunct="1">
              <a:defRPr/>
            </a:pPr>
            <a:r>
              <a:rPr lang="ar-SA" sz="24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المحاور</a:t>
            </a:r>
            <a:r>
              <a:rPr lang="ar-SA" sz="1600" dirty="0">
                <a:latin typeface="Sakkal Majalla" panose="02000000000000000000" pitchFamily="2" charset="-78"/>
                <a:cs typeface="Sakkal Majalla" panose="02000000000000000000" pitchFamily="2" charset="-78"/>
              </a:rPr>
              <a:t> </a:t>
            </a:r>
            <a:r>
              <a:rPr lang="ar-SA" sz="24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والأهداف الاستراتيجية للغرفة</a:t>
            </a:r>
            <a:endParaRPr lang="en-US" sz="24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8" name="Rounded Rectangle 7">
            <a:hlinkClick r:id="rId4" action="ppaction://hlinksldjump"/>
            <a:extLst>
              <a:ext uri="{FF2B5EF4-FFF2-40B4-BE49-F238E27FC236}">
                <a16:creationId xmlns:a16="http://schemas.microsoft.com/office/drawing/2014/main" id="{31B3B8A4-36B8-487C-BF08-EFB0C585BC1D}"/>
              </a:ext>
            </a:extLst>
          </p:cNvPr>
          <p:cNvSpPr/>
          <p:nvPr/>
        </p:nvSpPr>
        <p:spPr>
          <a:xfrm>
            <a:off x="7898675" y="6478472"/>
            <a:ext cx="1006825" cy="349048"/>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graphicFrame>
        <p:nvGraphicFramePr>
          <p:cNvPr id="2" name="Table 2">
            <a:extLst>
              <a:ext uri="{FF2B5EF4-FFF2-40B4-BE49-F238E27FC236}">
                <a16:creationId xmlns:a16="http://schemas.microsoft.com/office/drawing/2014/main" id="{D34DA7A1-50D0-5246-8752-0D5226DA4860}"/>
              </a:ext>
            </a:extLst>
          </p:cNvPr>
          <p:cNvGraphicFramePr>
            <a:graphicFrameLocks noGrp="1"/>
          </p:cNvGraphicFramePr>
          <p:nvPr>
            <p:extLst>
              <p:ext uri="{D42A27DB-BD31-4B8C-83A1-F6EECF244321}">
                <p14:modId xmlns:p14="http://schemas.microsoft.com/office/powerpoint/2010/main" val="3229326958"/>
              </p:ext>
            </p:extLst>
          </p:nvPr>
        </p:nvGraphicFramePr>
        <p:xfrm>
          <a:off x="371474" y="1905000"/>
          <a:ext cx="8401052" cy="4495798"/>
        </p:xfrm>
        <a:graphic>
          <a:graphicData uri="http://schemas.openxmlformats.org/drawingml/2006/table">
            <a:tbl>
              <a:tblPr firstRow="1" bandRow="1">
                <a:tableStyleId>{5C22544A-7EE6-4342-B048-85BDC9FD1C3A}</a:tableStyleId>
              </a:tblPr>
              <a:tblGrid>
                <a:gridCol w="2100263">
                  <a:extLst>
                    <a:ext uri="{9D8B030D-6E8A-4147-A177-3AD203B41FA5}">
                      <a16:colId xmlns:a16="http://schemas.microsoft.com/office/drawing/2014/main" val="4224371457"/>
                    </a:ext>
                  </a:extLst>
                </a:gridCol>
                <a:gridCol w="2100263">
                  <a:extLst>
                    <a:ext uri="{9D8B030D-6E8A-4147-A177-3AD203B41FA5}">
                      <a16:colId xmlns:a16="http://schemas.microsoft.com/office/drawing/2014/main" val="2171962686"/>
                    </a:ext>
                  </a:extLst>
                </a:gridCol>
                <a:gridCol w="2100263">
                  <a:extLst>
                    <a:ext uri="{9D8B030D-6E8A-4147-A177-3AD203B41FA5}">
                      <a16:colId xmlns:a16="http://schemas.microsoft.com/office/drawing/2014/main" val="872974952"/>
                    </a:ext>
                  </a:extLst>
                </a:gridCol>
                <a:gridCol w="2100263">
                  <a:extLst>
                    <a:ext uri="{9D8B030D-6E8A-4147-A177-3AD203B41FA5}">
                      <a16:colId xmlns:a16="http://schemas.microsoft.com/office/drawing/2014/main" val="206684255"/>
                    </a:ext>
                  </a:extLst>
                </a:gridCol>
              </a:tblGrid>
              <a:tr h="648878">
                <a:tc>
                  <a:txBody>
                    <a:bodyPr/>
                    <a:lstStyle/>
                    <a:p>
                      <a:endParaRPr lang="ar-SA" dirty="0">
                        <a:latin typeface="Sakkal Majalla" panose="02000000000000000000" pitchFamily="2" charset="-78"/>
                        <a:cs typeface="Sakkal Majalla" panose="02000000000000000000" pitchFamily="2" charset="-78"/>
                      </a:endParaRPr>
                    </a:p>
                    <a:p>
                      <a:pPr algn="ctr"/>
                      <a:r>
                        <a:rPr lang="ar-SA" dirty="0">
                          <a:latin typeface="Sakkal Majalla" panose="02000000000000000000" pitchFamily="2" charset="-78"/>
                          <a:cs typeface="Sakkal Majalla" panose="02000000000000000000" pitchFamily="2" charset="-78"/>
                        </a:rPr>
                        <a:t>المحور الرابع</a:t>
                      </a:r>
                      <a:endParaRPr lang="x-none" dirty="0">
                        <a:latin typeface="Sakkal Majalla" panose="02000000000000000000" pitchFamily="2" charset="-78"/>
                        <a:cs typeface="Sakkal Majalla" panose="02000000000000000000" pitchFamily="2" charset="-78"/>
                      </a:endParaRPr>
                    </a:p>
                  </a:txBody>
                  <a:tcPr/>
                </a:tc>
                <a:tc>
                  <a:txBody>
                    <a:bodyPr/>
                    <a:lstStyle/>
                    <a:p>
                      <a:endParaRPr lang="ar-SA" dirty="0">
                        <a:latin typeface="Sakkal Majalla" panose="02000000000000000000" pitchFamily="2" charset="-78"/>
                        <a:cs typeface="Sakkal Majalla" panose="02000000000000000000" pitchFamily="2" charset="-78"/>
                      </a:endParaRPr>
                    </a:p>
                    <a:p>
                      <a:pPr algn="ctr"/>
                      <a:r>
                        <a:rPr lang="ar-SA" dirty="0">
                          <a:latin typeface="Sakkal Majalla" panose="02000000000000000000" pitchFamily="2" charset="-78"/>
                          <a:cs typeface="Sakkal Majalla" panose="02000000000000000000" pitchFamily="2" charset="-78"/>
                        </a:rPr>
                        <a:t>المحور الثالث </a:t>
                      </a:r>
                      <a:endParaRPr lang="x-none" dirty="0">
                        <a:latin typeface="Sakkal Majalla" panose="02000000000000000000" pitchFamily="2" charset="-78"/>
                        <a:cs typeface="Sakkal Majalla" panose="02000000000000000000" pitchFamily="2" charset="-78"/>
                      </a:endParaRPr>
                    </a:p>
                  </a:txBody>
                  <a:tcPr/>
                </a:tc>
                <a:tc>
                  <a:txBody>
                    <a:bodyPr/>
                    <a:lstStyle/>
                    <a:p>
                      <a:pPr algn="ctr"/>
                      <a:endParaRPr lang="ar-SA" dirty="0">
                        <a:latin typeface="Sakkal Majalla" panose="02000000000000000000" pitchFamily="2" charset="-78"/>
                        <a:cs typeface="Sakkal Majalla" panose="02000000000000000000" pitchFamily="2" charset="-78"/>
                      </a:endParaRPr>
                    </a:p>
                    <a:p>
                      <a:pPr algn="ctr"/>
                      <a:r>
                        <a:rPr lang="ar-SA" dirty="0">
                          <a:latin typeface="Sakkal Majalla" panose="02000000000000000000" pitchFamily="2" charset="-78"/>
                          <a:cs typeface="Sakkal Majalla" panose="02000000000000000000" pitchFamily="2" charset="-78"/>
                        </a:rPr>
                        <a:t>المحور الثاني</a:t>
                      </a:r>
                      <a:endParaRPr lang="x-none" dirty="0">
                        <a:latin typeface="Sakkal Majalla" panose="02000000000000000000" pitchFamily="2" charset="-78"/>
                        <a:cs typeface="Sakkal Majalla" panose="02000000000000000000" pitchFamily="2" charset="-78"/>
                      </a:endParaRPr>
                    </a:p>
                  </a:txBody>
                  <a:tcPr/>
                </a:tc>
                <a:tc>
                  <a:txBody>
                    <a:bodyPr/>
                    <a:lstStyle/>
                    <a:p>
                      <a:pPr algn="ctr"/>
                      <a:endParaRPr lang="ar-SA" dirty="0">
                        <a:latin typeface="Sakkal Majalla" panose="02000000000000000000" pitchFamily="2" charset="-78"/>
                        <a:cs typeface="Sakkal Majalla" panose="02000000000000000000" pitchFamily="2" charset="-78"/>
                      </a:endParaRPr>
                    </a:p>
                    <a:p>
                      <a:pPr algn="ctr"/>
                      <a:r>
                        <a:rPr lang="ar-SA" dirty="0">
                          <a:latin typeface="Sakkal Majalla" panose="02000000000000000000" pitchFamily="2" charset="-78"/>
                          <a:cs typeface="Sakkal Majalla" panose="02000000000000000000" pitchFamily="2" charset="-78"/>
                        </a:rPr>
                        <a:t>المحور الأول</a:t>
                      </a:r>
                      <a:endParaRPr lang="x-none"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745292681"/>
                  </a:ext>
                </a:extLst>
              </a:tr>
              <a:tr h="787924">
                <a:tc>
                  <a:txBody>
                    <a:bodyPr/>
                    <a:lstStyle/>
                    <a:p>
                      <a:pPr algn="ctr"/>
                      <a:r>
                        <a:rPr lang="ar-SA" sz="1600" b="1" u="sng" dirty="0">
                          <a:latin typeface="Sakkal Majalla" panose="02000000000000000000" pitchFamily="2" charset="-78"/>
                          <a:cs typeface="Sakkal Majalla" panose="02000000000000000000" pitchFamily="2" charset="-78"/>
                        </a:rPr>
                        <a:t>تطوير</a:t>
                      </a:r>
                      <a:r>
                        <a:rPr lang="ar-SA" sz="1600" dirty="0">
                          <a:latin typeface="Sakkal Majalla" panose="02000000000000000000" pitchFamily="2" charset="-78"/>
                          <a:cs typeface="Sakkal Majalla" panose="02000000000000000000" pitchFamily="2" charset="-78"/>
                        </a:rPr>
                        <a:t> التميز المؤسسي</a:t>
                      </a:r>
                      <a:endParaRPr lang="x-none" sz="1600" dirty="0">
                        <a:latin typeface="Sakkal Majalla" panose="02000000000000000000" pitchFamily="2" charset="-78"/>
                        <a:cs typeface="Sakkal Majalla" panose="02000000000000000000" pitchFamily="2" charset="-78"/>
                      </a:endParaRPr>
                    </a:p>
                  </a:txBody>
                  <a:tcPr/>
                </a:tc>
                <a:tc>
                  <a:txBody>
                    <a:bodyPr/>
                    <a:lstStyle/>
                    <a:p>
                      <a:pPr algn="ctr"/>
                      <a:r>
                        <a:rPr lang="ar-SA" sz="1600" b="1" u="sng" dirty="0">
                          <a:latin typeface="Sakkal Majalla" panose="02000000000000000000" pitchFamily="2" charset="-78"/>
                          <a:cs typeface="Sakkal Majalla" panose="02000000000000000000" pitchFamily="2" charset="-78"/>
                        </a:rPr>
                        <a:t>تعزيز</a:t>
                      </a:r>
                      <a:r>
                        <a:rPr lang="ar-SA" dirty="0">
                          <a:latin typeface="Sakkal Majalla" panose="02000000000000000000" pitchFamily="2" charset="-78"/>
                          <a:cs typeface="Sakkal Majalla" panose="02000000000000000000" pitchFamily="2" charset="-78"/>
                        </a:rPr>
                        <a:t> التنافسية في بيئة الاعمال </a:t>
                      </a:r>
                      <a:endParaRPr lang="x-none" dirty="0">
                        <a:latin typeface="Sakkal Majalla" panose="02000000000000000000" pitchFamily="2" charset="-78"/>
                        <a:cs typeface="Sakkal Majalla" panose="02000000000000000000" pitchFamily="2" charset="-78"/>
                      </a:endParaRPr>
                    </a:p>
                  </a:txBody>
                  <a:tcPr/>
                </a:tc>
                <a:tc>
                  <a:txBody>
                    <a:bodyPr/>
                    <a:lstStyle/>
                    <a:p>
                      <a:pPr algn="ctr"/>
                      <a:r>
                        <a:rPr lang="ar-SA" sz="1600" b="1" u="sng" dirty="0">
                          <a:latin typeface="Sakkal Majalla" panose="02000000000000000000" pitchFamily="2" charset="-78"/>
                          <a:cs typeface="Sakkal Majalla" panose="02000000000000000000" pitchFamily="2" charset="-78"/>
                        </a:rPr>
                        <a:t>تعظيم</a:t>
                      </a:r>
                      <a:r>
                        <a:rPr lang="ar-SA" sz="1600" dirty="0">
                          <a:latin typeface="Sakkal Majalla" panose="02000000000000000000" pitchFamily="2" charset="-78"/>
                          <a:cs typeface="Sakkal Majalla" panose="02000000000000000000" pitchFamily="2" charset="-78"/>
                        </a:rPr>
                        <a:t> المكانة الاقتصادية والمجتمعية للمنطقة</a:t>
                      </a:r>
                      <a:endParaRPr lang="x-none" sz="1600" dirty="0">
                        <a:latin typeface="Sakkal Majalla" panose="02000000000000000000" pitchFamily="2" charset="-78"/>
                        <a:cs typeface="Sakkal Majalla" panose="02000000000000000000" pitchFamily="2" charset="-78"/>
                      </a:endParaRPr>
                    </a:p>
                  </a:txBody>
                  <a:tcPr/>
                </a:tc>
                <a:tc>
                  <a:txBody>
                    <a:bodyPr/>
                    <a:lstStyle/>
                    <a:p>
                      <a:pPr algn="ctr"/>
                      <a:r>
                        <a:rPr lang="ar-SA" sz="1500" b="1" u="sng" dirty="0">
                          <a:latin typeface="Sakkal Majalla" panose="02000000000000000000" pitchFamily="2" charset="-78"/>
                          <a:cs typeface="Sakkal Majalla" panose="02000000000000000000" pitchFamily="2" charset="-78"/>
                        </a:rPr>
                        <a:t>تمكين</a:t>
                      </a:r>
                      <a:r>
                        <a:rPr lang="ar-SA" sz="1500" dirty="0">
                          <a:latin typeface="Sakkal Majalla" panose="02000000000000000000" pitchFamily="2" charset="-78"/>
                          <a:cs typeface="Sakkal Majalla" panose="02000000000000000000" pitchFamily="2" charset="-78"/>
                        </a:rPr>
                        <a:t> الشراكة والتأثير الاستراتيجي في القرار الاقتصادي</a:t>
                      </a:r>
                      <a:endParaRPr lang="x-none" sz="15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951923021"/>
                  </a:ext>
                </a:extLst>
              </a:tr>
              <a:tr h="556181">
                <a:tc>
                  <a:txBody>
                    <a:bodyPr/>
                    <a:lstStyle/>
                    <a:p>
                      <a:pPr algn="ctr"/>
                      <a:r>
                        <a:rPr lang="ar-SA" sz="1500" b="1" dirty="0">
                          <a:latin typeface="Sakkal Majalla" panose="02000000000000000000" pitchFamily="2" charset="-78"/>
                          <a:cs typeface="Sakkal Majalla" panose="02000000000000000000" pitchFamily="2" charset="-78"/>
                        </a:rPr>
                        <a:t>تطوير</a:t>
                      </a:r>
                      <a:r>
                        <a:rPr lang="ar-SA" sz="1500" dirty="0">
                          <a:latin typeface="Sakkal Majalla" panose="02000000000000000000" pitchFamily="2" charset="-78"/>
                          <a:cs typeface="Sakkal Majalla" panose="02000000000000000000" pitchFamily="2" charset="-78"/>
                        </a:rPr>
                        <a:t> بيئة العمل لتحقيق الابداع والتميز</a:t>
                      </a:r>
                      <a:endParaRPr lang="x-none" sz="1500" dirty="0">
                        <a:latin typeface="Sakkal Majalla" panose="02000000000000000000" pitchFamily="2" charset="-78"/>
                        <a:cs typeface="Sakkal Majalla" panose="02000000000000000000" pitchFamily="2" charset="-78"/>
                      </a:endParaRPr>
                    </a:p>
                  </a:txBody>
                  <a:tcPr/>
                </a:tc>
                <a:tc>
                  <a:txBody>
                    <a:bodyPr/>
                    <a:lstStyle/>
                    <a:p>
                      <a:pPr algn="ctr"/>
                      <a:r>
                        <a:rPr lang="ar-SA" sz="1500" b="1" dirty="0">
                          <a:latin typeface="Sakkal Majalla" panose="02000000000000000000" pitchFamily="2" charset="-78"/>
                          <a:cs typeface="Sakkal Majalla" panose="02000000000000000000" pitchFamily="2" charset="-78"/>
                        </a:rPr>
                        <a:t>تعزيز</a:t>
                      </a:r>
                      <a:r>
                        <a:rPr lang="ar-SA" sz="1500" dirty="0">
                          <a:latin typeface="Sakkal Majalla" panose="02000000000000000000" pitchFamily="2" charset="-78"/>
                          <a:cs typeface="Sakkal Majalla" panose="02000000000000000000" pitchFamily="2" charset="-78"/>
                        </a:rPr>
                        <a:t> الاستثمارات المحلية والأجنبية</a:t>
                      </a:r>
                    </a:p>
                  </a:txBody>
                  <a:tcPr/>
                </a:tc>
                <a:tc>
                  <a:txBody>
                    <a:bodyPr/>
                    <a:lstStyle/>
                    <a:p>
                      <a:pPr algn="ctr"/>
                      <a:r>
                        <a:rPr lang="ar-SA" sz="1500" b="1" dirty="0">
                          <a:latin typeface="Sakkal Majalla" panose="02000000000000000000" pitchFamily="2" charset="-78"/>
                          <a:cs typeface="Sakkal Majalla" panose="02000000000000000000" pitchFamily="2" charset="-78"/>
                        </a:rPr>
                        <a:t>تعظيم</a:t>
                      </a:r>
                      <a:r>
                        <a:rPr lang="ar-SA" sz="1500" dirty="0">
                          <a:latin typeface="Sakkal Majalla" panose="02000000000000000000" pitchFamily="2" charset="-78"/>
                          <a:cs typeface="Sakkal Majalla" panose="02000000000000000000" pitchFamily="2" charset="-78"/>
                        </a:rPr>
                        <a:t> المساهمة المجتمعية لقطاع الأعمال </a:t>
                      </a:r>
                      <a:endParaRPr lang="x-none" sz="1500" dirty="0">
                        <a:latin typeface="Sakkal Majalla" panose="02000000000000000000" pitchFamily="2" charset="-78"/>
                        <a:cs typeface="Sakkal Majalla" panose="02000000000000000000" pitchFamily="2" charset="-78"/>
                      </a:endParaRPr>
                    </a:p>
                  </a:txBody>
                  <a:tcPr/>
                </a:tc>
                <a:tc>
                  <a:txBody>
                    <a:bodyPr/>
                    <a:lstStyle/>
                    <a:p>
                      <a:pPr algn="ctr"/>
                      <a:r>
                        <a:rPr lang="ar-SA" sz="1500" b="1" dirty="0">
                          <a:latin typeface="Sakkal Majalla" panose="02000000000000000000" pitchFamily="2" charset="-78"/>
                          <a:cs typeface="Sakkal Majalla" panose="02000000000000000000" pitchFamily="2" charset="-78"/>
                        </a:rPr>
                        <a:t>تمكين</a:t>
                      </a:r>
                      <a:r>
                        <a:rPr lang="ar-SA" sz="1500" dirty="0">
                          <a:latin typeface="Sakkal Majalla" panose="02000000000000000000" pitchFamily="2" charset="-78"/>
                          <a:cs typeface="Sakkal Majalla" panose="02000000000000000000" pitchFamily="2" charset="-78"/>
                        </a:rPr>
                        <a:t> أعمال لجان و مجالس الأعمال </a:t>
                      </a:r>
                      <a:endParaRPr lang="x-none" sz="15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434316913"/>
                  </a:ext>
                </a:extLst>
              </a:tr>
              <a:tr h="556181">
                <a:tc>
                  <a:txBody>
                    <a:bodyPr/>
                    <a:lstStyle/>
                    <a:p>
                      <a:pPr algn="ctr"/>
                      <a:r>
                        <a:rPr lang="ar-SA" sz="1500" b="1" dirty="0">
                          <a:latin typeface="Sakkal Majalla" panose="02000000000000000000" pitchFamily="2" charset="-78"/>
                          <a:cs typeface="Sakkal Majalla" panose="02000000000000000000" pitchFamily="2" charset="-78"/>
                        </a:rPr>
                        <a:t>تطوير</a:t>
                      </a:r>
                      <a:r>
                        <a:rPr lang="ar-SA" sz="1500" dirty="0">
                          <a:latin typeface="Sakkal Majalla" panose="02000000000000000000" pitchFamily="2" charset="-78"/>
                          <a:cs typeface="Sakkal Majalla" panose="02000000000000000000" pitchFamily="2" charset="-78"/>
                        </a:rPr>
                        <a:t> السياسات والخدمات وفق احدث المعايير الدولية</a:t>
                      </a:r>
                      <a:endParaRPr lang="x-none" sz="1500" dirty="0">
                        <a:latin typeface="Sakkal Majalla" panose="02000000000000000000" pitchFamily="2" charset="-78"/>
                        <a:cs typeface="Sakkal Majalla" panose="02000000000000000000" pitchFamily="2" charset="-78"/>
                      </a:endParaRPr>
                    </a:p>
                  </a:txBody>
                  <a:tcPr/>
                </a:tc>
                <a:tc>
                  <a:txBody>
                    <a:bodyPr/>
                    <a:lstStyle/>
                    <a:p>
                      <a:pPr algn="ctr"/>
                      <a:r>
                        <a:rPr lang="ar-SA" sz="1500" b="1" dirty="0">
                          <a:latin typeface="Sakkal Majalla" panose="02000000000000000000" pitchFamily="2" charset="-78"/>
                          <a:cs typeface="Sakkal Majalla" panose="02000000000000000000" pitchFamily="2" charset="-78"/>
                        </a:rPr>
                        <a:t>تعزيز</a:t>
                      </a:r>
                      <a:r>
                        <a:rPr lang="ar-SA" sz="1500" dirty="0">
                          <a:latin typeface="Sakkal Majalla" panose="02000000000000000000" pitchFamily="2" charset="-78"/>
                          <a:cs typeface="Sakkal Majalla" panose="02000000000000000000" pitchFamily="2" charset="-78"/>
                        </a:rPr>
                        <a:t> فرص التواصل والتكامل </a:t>
                      </a:r>
                      <a:endParaRPr lang="x-none" sz="1500" dirty="0">
                        <a:latin typeface="Sakkal Majalla" panose="02000000000000000000" pitchFamily="2" charset="-78"/>
                        <a:cs typeface="Sakkal Majalla" panose="02000000000000000000" pitchFamily="2" charset="-78"/>
                      </a:endParaRPr>
                    </a:p>
                  </a:txBody>
                  <a:tcPr/>
                </a:tc>
                <a:tc>
                  <a:txBody>
                    <a:bodyPr/>
                    <a:lstStyle/>
                    <a:p>
                      <a:pPr algn="ctr"/>
                      <a:r>
                        <a:rPr lang="ar-SA" sz="1500" b="1" dirty="0">
                          <a:latin typeface="Sakkal Majalla" panose="02000000000000000000" pitchFamily="2" charset="-78"/>
                          <a:cs typeface="Sakkal Majalla" panose="02000000000000000000" pitchFamily="2" charset="-78"/>
                        </a:rPr>
                        <a:t>تعظيم</a:t>
                      </a:r>
                      <a:r>
                        <a:rPr lang="ar-SA" sz="1500" dirty="0">
                          <a:latin typeface="Sakkal Majalla" panose="02000000000000000000" pitchFamily="2" charset="-78"/>
                          <a:cs typeface="Sakkal Majalla" panose="02000000000000000000" pitchFamily="2" charset="-78"/>
                        </a:rPr>
                        <a:t> أثر المساهمة في دعم رأس المال البشري </a:t>
                      </a:r>
                      <a:endParaRPr lang="x-none" sz="1500" dirty="0">
                        <a:latin typeface="Sakkal Majalla" panose="02000000000000000000" pitchFamily="2" charset="-78"/>
                        <a:cs typeface="Sakkal Majalla" panose="02000000000000000000" pitchFamily="2" charset="-78"/>
                      </a:endParaRPr>
                    </a:p>
                  </a:txBody>
                  <a:tcPr/>
                </a:tc>
                <a:tc>
                  <a:txBody>
                    <a:bodyPr/>
                    <a:lstStyle/>
                    <a:p>
                      <a:pPr algn="ctr"/>
                      <a:r>
                        <a:rPr lang="ar-SA" sz="1500" b="1" dirty="0">
                          <a:latin typeface="Sakkal Majalla" panose="02000000000000000000" pitchFamily="2" charset="-78"/>
                          <a:cs typeface="Sakkal Majalla" panose="02000000000000000000" pitchFamily="2" charset="-78"/>
                        </a:rPr>
                        <a:t>تمكين</a:t>
                      </a:r>
                      <a:r>
                        <a:rPr lang="ar-SA" sz="1500" dirty="0">
                          <a:latin typeface="Sakkal Majalla" panose="02000000000000000000" pitchFamily="2" charset="-78"/>
                          <a:cs typeface="Sakkal Majalla" panose="02000000000000000000" pitchFamily="2" charset="-78"/>
                        </a:rPr>
                        <a:t> العلاقات مع الجهات الاقتصادية الإقليمية والدولية</a:t>
                      </a:r>
                      <a:endParaRPr lang="x-none" sz="15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3102463111"/>
                  </a:ext>
                </a:extLst>
              </a:tr>
              <a:tr h="556181">
                <a:tc>
                  <a:txBody>
                    <a:bodyPr/>
                    <a:lstStyle/>
                    <a:p>
                      <a:pPr algn="ctr"/>
                      <a:r>
                        <a:rPr lang="ar-SA" sz="1500" b="1" dirty="0">
                          <a:latin typeface="Sakkal Majalla" panose="02000000000000000000" pitchFamily="2" charset="-78"/>
                          <a:cs typeface="Sakkal Majalla" panose="02000000000000000000" pitchFamily="2" charset="-78"/>
                        </a:rPr>
                        <a:t>تطوير</a:t>
                      </a:r>
                      <a:r>
                        <a:rPr lang="ar-SA" sz="1500" dirty="0">
                          <a:latin typeface="Sakkal Majalla" panose="02000000000000000000" pitchFamily="2" charset="-78"/>
                          <a:cs typeface="Sakkal Majalla" panose="02000000000000000000" pitchFamily="2" charset="-78"/>
                        </a:rPr>
                        <a:t> الكفاءة التشغيلية </a:t>
                      </a:r>
                      <a:endParaRPr lang="x-none" sz="1500" dirty="0">
                        <a:latin typeface="Sakkal Majalla" panose="02000000000000000000" pitchFamily="2" charset="-78"/>
                        <a:cs typeface="Sakkal Majalla" panose="02000000000000000000" pitchFamily="2" charset="-78"/>
                      </a:endParaRPr>
                    </a:p>
                  </a:txBody>
                  <a:tcPr/>
                </a:tc>
                <a:tc>
                  <a:txBody>
                    <a:bodyPr/>
                    <a:lstStyle/>
                    <a:p>
                      <a:pPr algn="ctr"/>
                      <a:r>
                        <a:rPr lang="ar-SA" sz="1500" b="1" dirty="0">
                          <a:latin typeface="Sakkal Majalla" panose="02000000000000000000" pitchFamily="2" charset="-78"/>
                          <a:cs typeface="Sakkal Majalla" panose="02000000000000000000" pitchFamily="2" charset="-78"/>
                        </a:rPr>
                        <a:t>تعزيز</a:t>
                      </a:r>
                      <a:r>
                        <a:rPr lang="ar-SA" sz="1500" dirty="0">
                          <a:latin typeface="Sakkal Majalla" panose="02000000000000000000" pitchFamily="2" charset="-78"/>
                          <a:cs typeface="Sakkal Majalla" panose="02000000000000000000" pitchFamily="2" charset="-78"/>
                        </a:rPr>
                        <a:t> مستوى المحتوى المحلي</a:t>
                      </a:r>
                      <a:endParaRPr lang="x-none" sz="1500" dirty="0">
                        <a:latin typeface="Sakkal Majalla" panose="02000000000000000000" pitchFamily="2" charset="-78"/>
                        <a:cs typeface="Sakkal Majalla" panose="020000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sz="1500" b="1" dirty="0">
                          <a:latin typeface="Sakkal Majalla" panose="02000000000000000000" pitchFamily="2" charset="-78"/>
                          <a:cs typeface="Sakkal Majalla" panose="02000000000000000000" pitchFamily="2" charset="-78"/>
                        </a:rPr>
                        <a:t>تعظيم</a:t>
                      </a:r>
                      <a:r>
                        <a:rPr lang="ar-SA" sz="1500" dirty="0">
                          <a:latin typeface="Sakkal Majalla" panose="02000000000000000000" pitchFamily="2" charset="-78"/>
                          <a:cs typeface="Sakkal Majalla" panose="02000000000000000000" pitchFamily="2" charset="-78"/>
                        </a:rPr>
                        <a:t> أداء ريادة الأعمال والمشاريع الصغيرة</a:t>
                      </a:r>
                      <a:endParaRPr lang="x-none" sz="1500" dirty="0">
                        <a:latin typeface="Sakkal Majalla" panose="02000000000000000000" pitchFamily="2" charset="-78"/>
                        <a:cs typeface="Sakkal Majalla" panose="02000000000000000000" pitchFamily="2" charset="-78"/>
                      </a:endParaRPr>
                    </a:p>
                  </a:txBody>
                  <a:tcPr/>
                </a:tc>
                <a:tc>
                  <a:txBody>
                    <a:bodyPr/>
                    <a:lstStyle/>
                    <a:p>
                      <a:pPr algn="ctr"/>
                      <a:r>
                        <a:rPr lang="ar-SA" sz="1500" b="1" dirty="0">
                          <a:latin typeface="Sakkal Majalla" panose="02000000000000000000" pitchFamily="2" charset="-78"/>
                          <a:cs typeface="Sakkal Majalla" panose="02000000000000000000" pitchFamily="2" charset="-78"/>
                        </a:rPr>
                        <a:t>تمكين</a:t>
                      </a:r>
                      <a:r>
                        <a:rPr lang="ar-SA" sz="1500" dirty="0">
                          <a:latin typeface="Sakkal Majalla" panose="02000000000000000000" pitchFamily="2" charset="-78"/>
                          <a:cs typeface="Sakkal Majalla" panose="02000000000000000000" pitchFamily="2" charset="-78"/>
                        </a:rPr>
                        <a:t> التأثير الاستراتيجي لقطاع الأعمال</a:t>
                      </a:r>
                      <a:endParaRPr lang="x-none" sz="15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3472447839"/>
                  </a:ext>
                </a:extLst>
              </a:tr>
              <a:tr h="834272">
                <a:tc>
                  <a:txBody>
                    <a:bodyPr/>
                    <a:lstStyle/>
                    <a:p>
                      <a:pPr algn="ctr"/>
                      <a:r>
                        <a:rPr lang="ar-SA" sz="1500" b="1" dirty="0">
                          <a:latin typeface="Sakkal Majalla" panose="02000000000000000000" pitchFamily="2" charset="-78"/>
                          <a:cs typeface="Sakkal Majalla" panose="02000000000000000000" pitchFamily="2" charset="-78"/>
                        </a:rPr>
                        <a:t>تطوير</a:t>
                      </a:r>
                      <a:r>
                        <a:rPr lang="ar-SA" sz="1500" dirty="0">
                          <a:latin typeface="Sakkal Majalla" panose="02000000000000000000" pitchFamily="2" charset="-78"/>
                          <a:cs typeface="Sakkal Majalla" panose="02000000000000000000" pitchFamily="2" charset="-78"/>
                        </a:rPr>
                        <a:t> البرامج والخدمات الالكترونية</a:t>
                      </a:r>
                      <a:endParaRPr lang="x-none" sz="1500" dirty="0">
                        <a:latin typeface="Sakkal Majalla" panose="02000000000000000000" pitchFamily="2" charset="-78"/>
                        <a:cs typeface="Sakkal Majalla" panose="02000000000000000000" pitchFamily="2" charset="-78"/>
                      </a:endParaRPr>
                    </a:p>
                  </a:txBody>
                  <a:tcPr/>
                </a:tc>
                <a:tc>
                  <a:txBody>
                    <a:bodyPr/>
                    <a:lstStyle/>
                    <a:p>
                      <a:pPr algn="ctr"/>
                      <a:r>
                        <a:rPr lang="ar-SA" sz="1500" b="1" dirty="0">
                          <a:latin typeface="Sakkal Majalla" panose="02000000000000000000" pitchFamily="2" charset="-78"/>
                          <a:cs typeface="Sakkal Majalla" panose="02000000000000000000" pitchFamily="2" charset="-78"/>
                        </a:rPr>
                        <a:t>تعزيز</a:t>
                      </a:r>
                      <a:r>
                        <a:rPr lang="ar-SA" sz="1500" dirty="0">
                          <a:latin typeface="Sakkal Majalla" panose="02000000000000000000" pitchFamily="2" charset="-78"/>
                          <a:cs typeface="Sakkal Majalla" panose="02000000000000000000" pitchFamily="2" charset="-78"/>
                        </a:rPr>
                        <a:t> الميز النسبية للمنطقة</a:t>
                      </a:r>
                    </a:p>
                  </a:txBody>
                  <a:tcPr/>
                </a:tc>
                <a:tc>
                  <a:txBody>
                    <a:bodyPr/>
                    <a:lstStyle/>
                    <a:p>
                      <a:pPr algn="ctr"/>
                      <a:r>
                        <a:rPr lang="ar-SA" sz="1500" b="1" dirty="0">
                          <a:latin typeface="Sakkal Majalla" panose="02000000000000000000" pitchFamily="2" charset="-78"/>
                          <a:cs typeface="Sakkal Majalla" panose="02000000000000000000" pitchFamily="2" charset="-78"/>
                        </a:rPr>
                        <a:t>تعظيم</a:t>
                      </a:r>
                      <a:r>
                        <a:rPr lang="ar-SA" sz="1500" dirty="0">
                          <a:latin typeface="Sakkal Majalla" panose="02000000000000000000" pitchFamily="2" charset="-78"/>
                          <a:cs typeface="Sakkal Majalla" panose="02000000000000000000" pitchFamily="2" charset="-78"/>
                        </a:rPr>
                        <a:t> أثر البرامج التدريبية والتأهيلية في سوق العمل</a:t>
                      </a:r>
                      <a:endParaRPr lang="x-none" sz="1500" dirty="0">
                        <a:latin typeface="Sakkal Majalla" panose="02000000000000000000" pitchFamily="2" charset="-78"/>
                        <a:cs typeface="Sakkal Majalla" panose="020000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sz="1500" b="1" dirty="0">
                          <a:latin typeface="Sakkal Majalla" panose="02000000000000000000" pitchFamily="2" charset="-78"/>
                          <a:cs typeface="Sakkal Majalla" panose="02000000000000000000" pitchFamily="2" charset="-78"/>
                        </a:rPr>
                        <a:t>تمكين</a:t>
                      </a:r>
                      <a:r>
                        <a:rPr lang="ar-SA" sz="1500" dirty="0">
                          <a:latin typeface="Sakkal Majalla" panose="02000000000000000000" pitchFamily="2" charset="-78"/>
                          <a:cs typeface="Sakkal Majalla" panose="02000000000000000000" pitchFamily="2" charset="-78"/>
                        </a:rPr>
                        <a:t> الشراكة بين القطاعين العام والخاص</a:t>
                      </a:r>
                      <a:endParaRPr lang="x-none" sz="1500" dirty="0">
                        <a:latin typeface="Sakkal Majalla" panose="02000000000000000000" pitchFamily="2" charset="-78"/>
                        <a:cs typeface="Sakkal Majalla" panose="02000000000000000000" pitchFamily="2" charset="-78"/>
                      </a:endParaRPr>
                    </a:p>
                    <a:p>
                      <a:endParaRPr lang="x-none"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696871043"/>
                  </a:ext>
                </a:extLst>
              </a:tr>
              <a:tr h="556181">
                <a:tc>
                  <a:txBody>
                    <a:bodyPr/>
                    <a:lstStyle/>
                    <a:p>
                      <a:pPr algn="ctr"/>
                      <a:r>
                        <a:rPr lang="ar-SA" sz="1500" b="1" dirty="0">
                          <a:latin typeface="Sakkal Majalla" panose="02000000000000000000" pitchFamily="2" charset="-78"/>
                          <a:cs typeface="Sakkal Majalla" panose="02000000000000000000" pitchFamily="2" charset="-78"/>
                        </a:rPr>
                        <a:t>تطوير</a:t>
                      </a:r>
                      <a:r>
                        <a:rPr lang="ar-SA" sz="1500" dirty="0">
                          <a:latin typeface="Sakkal Majalla" panose="02000000000000000000" pitchFamily="2" charset="-78"/>
                          <a:cs typeface="Sakkal Majalla" panose="02000000000000000000" pitchFamily="2" charset="-78"/>
                        </a:rPr>
                        <a:t> الأداء لتحقيق الاستدامة المالية</a:t>
                      </a:r>
                      <a:endParaRPr lang="x-none" sz="1500" dirty="0">
                        <a:latin typeface="Sakkal Majalla" panose="02000000000000000000" pitchFamily="2" charset="-78"/>
                        <a:cs typeface="Sakkal Majalla" panose="02000000000000000000" pitchFamily="2" charset="-78"/>
                      </a:endParaRPr>
                    </a:p>
                  </a:txBody>
                  <a:tcPr/>
                </a:tc>
                <a:tc>
                  <a:txBody>
                    <a:bodyPr/>
                    <a:lstStyle/>
                    <a:p>
                      <a:pPr algn="ctr"/>
                      <a:r>
                        <a:rPr lang="ar-SA" sz="1500" b="1" dirty="0">
                          <a:latin typeface="Sakkal Majalla" panose="02000000000000000000" pitchFamily="2" charset="-78"/>
                          <a:cs typeface="Sakkal Majalla" panose="02000000000000000000" pitchFamily="2" charset="-78"/>
                        </a:rPr>
                        <a:t>تعزيز</a:t>
                      </a:r>
                      <a:r>
                        <a:rPr lang="ar-SA" sz="1500" dirty="0">
                          <a:latin typeface="Sakkal Majalla" panose="02000000000000000000" pitchFamily="2" charset="-78"/>
                          <a:cs typeface="Sakkal Majalla" panose="02000000000000000000" pitchFamily="2" charset="-78"/>
                        </a:rPr>
                        <a:t> التنمية الاقتصادية للمنطقة</a:t>
                      </a:r>
                      <a:endParaRPr lang="x-none" sz="1500" dirty="0">
                        <a:latin typeface="Sakkal Majalla" panose="02000000000000000000" pitchFamily="2" charset="-78"/>
                        <a:cs typeface="Sakkal Majalla" panose="02000000000000000000" pitchFamily="2" charset="-78"/>
                      </a:endParaRPr>
                    </a:p>
                  </a:txBody>
                  <a:tcPr/>
                </a:tc>
                <a:tc>
                  <a:txBody>
                    <a:bodyPr/>
                    <a:lstStyle/>
                    <a:p>
                      <a:pPr algn="ctr"/>
                      <a:r>
                        <a:rPr lang="ar-SA" sz="1500" b="1" dirty="0">
                          <a:latin typeface="Sakkal Majalla" panose="02000000000000000000" pitchFamily="2" charset="-78"/>
                          <a:cs typeface="Sakkal Majalla" panose="02000000000000000000" pitchFamily="2" charset="-78"/>
                        </a:rPr>
                        <a:t>تعظيم</a:t>
                      </a:r>
                      <a:r>
                        <a:rPr lang="ar-SA" sz="1500" dirty="0">
                          <a:latin typeface="Sakkal Majalla" panose="02000000000000000000" pitchFamily="2" charset="-78"/>
                          <a:cs typeface="Sakkal Majalla" panose="02000000000000000000" pitchFamily="2" charset="-78"/>
                        </a:rPr>
                        <a:t> أثر الخدمات والمنتجات الاعلامية</a:t>
                      </a:r>
                      <a:endParaRPr lang="x-none" sz="1500" dirty="0">
                        <a:latin typeface="Sakkal Majalla" panose="02000000000000000000" pitchFamily="2" charset="-78"/>
                        <a:cs typeface="Sakkal Majalla" panose="02000000000000000000" pitchFamily="2" charset="-78"/>
                      </a:endParaRPr>
                    </a:p>
                  </a:txBody>
                  <a:tcPr/>
                </a:tc>
                <a:tc>
                  <a:txBody>
                    <a:bodyPr/>
                    <a:lstStyle/>
                    <a:p>
                      <a:pPr algn="ctr"/>
                      <a:r>
                        <a:rPr lang="ar-SA" sz="1500" b="1" dirty="0">
                          <a:latin typeface="Sakkal Majalla" panose="02000000000000000000" pitchFamily="2" charset="-78"/>
                          <a:cs typeface="Sakkal Majalla" panose="02000000000000000000" pitchFamily="2" charset="-78"/>
                        </a:rPr>
                        <a:t>تمكين</a:t>
                      </a:r>
                      <a:r>
                        <a:rPr lang="ar-SA" sz="1500" dirty="0">
                          <a:latin typeface="Sakkal Majalla" panose="02000000000000000000" pitchFamily="2" charset="-78"/>
                          <a:cs typeface="Sakkal Majalla" panose="02000000000000000000" pitchFamily="2" charset="-78"/>
                        </a:rPr>
                        <a:t> ودعم شراكة </a:t>
                      </a:r>
                      <a:r>
                        <a:rPr lang="ar-SA" sz="1500" dirty="0" err="1">
                          <a:latin typeface="Sakkal Majalla" panose="02000000000000000000" pitchFamily="2" charset="-78"/>
                          <a:cs typeface="Sakkal Majalla" panose="02000000000000000000" pitchFamily="2" charset="-78"/>
                        </a:rPr>
                        <a:t>المرأه</a:t>
                      </a:r>
                      <a:r>
                        <a:rPr lang="ar-SA" sz="1500" dirty="0">
                          <a:latin typeface="Sakkal Majalla" panose="02000000000000000000" pitchFamily="2" charset="-78"/>
                          <a:cs typeface="Sakkal Majalla" panose="02000000000000000000" pitchFamily="2" charset="-78"/>
                        </a:rPr>
                        <a:t> في قطاع الأعمال </a:t>
                      </a:r>
                      <a:endParaRPr lang="x-none" sz="15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708498173"/>
                  </a:ext>
                </a:extLst>
              </a:tr>
            </a:tbl>
          </a:graphicData>
        </a:graphic>
      </p:graphicFrame>
      <p:sp>
        <p:nvSpPr>
          <p:cNvPr id="11" name="Rectangle 10">
            <a:extLst>
              <a:ext uri="{FF2B5EF4-FFF2-40B4-BE49-F238E27FC236}">
                <a16:creationId xmlns:a16="http://schemas.microsoft.com/office/drawing/2014/main" id="{343738E4-5006-4428-82ED-B000BDE96B5E}"/>
              </a:ext>
            </a:extLst>
          </p:cNvPr>
          <p:cNvSpPr/>
          <p:nvPr/>
        </p:nvSpPr>
        <p:spPr>
          <a:xfrm>
            <a:off x="21771" y="6505568"/>
            <a:ext cx="7826830"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extLst>
      <p:ext uri="{BB962C8B-B14F-4D97-AF65-F5344CB8AC3E}">
        <p14:creationId xmlns:p14="http://schemas.microsoft.com/office/powerpoint/2010/main" val="2150351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7" descr="2">
            <a:extLst>
              <a:ext uri="{FF2B5EF4-FFF2-40B4-BE49-F238E27FC236}">
                <a16:creationId xmlns:a16="http://schemas.microsoft.com/office/drawing/2014/main" id="{D76A2BB3-CC83-4ABC-AADC-AD3856516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51" t="5028" r="5568" b="6505"/>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B3711FC8-F464-404F-B7C7-1BC2C56235D9}"/>
              </a:ext>
            </a:extLst>
          </p:cNvPr>
          <p:cNvSpPr txBox="1">
            <a:spLocks/>
          </p:cNvSpPr>
          <p:nvPr/>
        </p:nvSpPr>
        <p:spPr>
          <a:xfrm>
            <a:off x="2819400" y="1219199"/>
            <a:ext cx="3352800" cy="468313"/>
          </a:xfrm>
          <a:prstGeom prst="rect">
            <a:avLst/>
          </a:prstGeom>
        </p:spPr>
        <p:txBody>
          <a:bodyPr anchor="ctr">
            <a:normAutofit lnSpcReduction="10000"/>
          </a:bodyPr>
          <a:lstStyle/>
          <a:p>
            <a:pPr algn="ctr" eaLnBrk="1" fontAlgn="auto" hangingPunct="1">
              <a:spcAft>
                <a:spcPts val="0"/>
              </a:spcAft>
              <a:defRPr/>
            </a:pPr>
            <a:r>
              <a:rPr lang="ar-SA"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الهيكل التنظيمي</a:t>
            </a:r>
            <a:r>
              <a:rPr lang="en-US"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 </a:t>
            </a:r>
            <a:r>
              <a:rPr lang="ar-SA"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 </a:t>
            </a:r>
            <a:endParaRPr lang="en-US" sz="25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8" name="Rounded Rectangle 7">
            <a:hlinkClick r:id="rId3" action="ppaction://hlinksldjump"/>
            <a:extLst>
              <a:ext uri="{FF2B5EF4-FFF2-40B4-BE49-F238E27FC236}">
                <a16:creationId xmlns:a16="http://schemas.microsoft.com/office/drawing/2014/main" id="{EF7B3E1F-0D05-444B-A44E-2C88F760A30E}"/>
              </a:ext>
            </a:extLst>
          </p:cNvPr>
          <p:cNvSpPr/>
          <p:nvPr/>
        </p:nvSpPr>
        <p:spPr>
          <a:xfrm>
            <a:off x="7886700" y="6505568"/>
            <a:ext cx="1143000" cy="338554"/>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Hawyia  Chamber" pitchFamily="18" charset="-78"/>
                <a:ea typeface="Hawyia  Chamber" pitchFamily="18" charset="-78"/>
                <a:cs typeface="Hawyia  Chamber" pitchFamily="18" charset="-78"/>
              </a:rPr>
              <a:t>القائمة الرئيسية</a:t>
            </a:r>
            <a:endParaRPr lang="en-US" sz="1000" dirty="0">
              <a:latin typeface="Hawyia  Chamber" pitchFamily="18" charset="-78"/>
              <a:ea typeface="Hawyia  Chamber" pitchFamily="18" charset="-78"/>
              <a:cs typeface="Hawyia  Chamber" pitchFamily="18" charset="-78"/>
            </a:endParaRPr>
          </a:p>
        </p:txBody>
      </p:sp>
      <p:sp>
        <p:nvSpPr>
          <p:cNvPr id="10" name="Rectangle 9">
            <a:extLst>
              <a:ext uri="{FF2B5EF4-FFF2-40B4-BE49-F238E27FC236}">
                <a16:creationId xmlns:a16="http://schemas.microsoft.com/office/drawing/2014/main" id="{343738E4-5006-4428-82ED-B000BDE96B5E}"/>
              </a:ext>
            </a:extLst>
          </p:cNvPr>
          <p:cNvSpPr/>
          <p:nvPr/>
        </p:nvSpPr>
        <p:spPr>
          <a:xfrm>
            <a:off x="21771" y="6505568"/>
            <a:ext cx="7750630"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3178" t="16231" r="1169" b="723"/>
          <a:stretch/>
        </p:blipFill>
        <p:spPr>
          <a:xfrm>
            <a:off x="1108166" y="1687513"/>
            <a:ext cx="7315200" cy="478153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2">
            <a:extLst>
              <a:ext uri="{FF2B5EF4-FFF2-40B4-BE49-F238E27FC236}">
                <a16:creationId xmlns:a16="http://schemas.microsoft.com/office/drawing/2014/main" id="{B45E34E5-6327-4139-B62C-5C7D161FE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498" t="6075" r="5705" b="4170"/>
          <a:stretch>
            <a:fillRect/>
          </a:stretch>
        </p:blipFill>
        <p:spPr bwMode="auto">
          <a:xfrm>
            <a:off x="4763" y="0"/>
            <a:ext cx="9161462"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5">
            <a:extLst>
              <a:ext uri="{FF2B5EF4-FFF2-40B4-BE49-F238E27FC236}">
                <a16:creationId xmlns:a16="http://schemas.microsoft.com/office/drawing/2014/main" id="{0CE1881E-5566-4123-A877-89873D3C36C2}"/>
              </a:ext>
            </a:extLst>
          </p:cNvPr>
          <p:cNvSpPr txBox="1">
            <a:spLocks noChangeArrowheads="1"/>
          </p:cNvSpPr>
          <p:nvPr/>
        </p:nvSpPr>
        <p:spPr bwMode="auto">
          <a:xfrm>
            <a:off x="457200" y="3733800"/>
            <a:ext cx="6778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ar-YE" altLang="ar-SA" sz="1800" b="1" dirty="0">
                <a:solidFill>
                  <a:schemeClr val="accent2"/>
                </a:solidFill>
                <a:latin typeface="Sakkal Majalla" panose="02000000000000000000" pitchFamily="2" charset="-78"/>
                <a:cs typeface="Sakkal Majalla" panose="02000000000000000000" pitchFamily="2" charset="-78"/>
              </a:rPr>
              <a:t>رؤية الموارد البشرية</a:t>
            </a:r>
          </a:p>
          <a:p>
            <a:pPr algn="just" rtl="1" eaLnBrk="1" hangingPunct="1">
              <a:spcBef>
                <a:spcPct val="0"/>
              </a:spcBef>
              <a:buFontTx/>
              <a:buNone/>
            </a:pPr>
            <a:r>
              <a:rPr lang="ar-YE" altLang="ar-SA" sz="1800" dirty="0">
                <a:latin typeface="Sakkal Majalla" panose="02000000000000000000" pitchFamily="2" charset="-78"/>
                <a:cs typeface="Sakkal Majalla" panose="02000000000000000000" pitchFamily="2" charset="-78"/>
              </a:rPr>
              <a:t>خلق بيئة عمل تنافسية </a:t>
            </a:r>
          </a:p>
        </p:txBody>
      </p:sp>
      <p:sp>
        <p:nvSpPr>
          <p:cNvPr id="19460" name="TextBox 6">
            <a:extLst>
              <a:ext uri="{FF2B5EF4-FFF2-40B4-BE49-F238E27FC236}">
                <a16:creationId xmlns:a16="http://schemas.microsoft.com/office/drawing/2014/main" id="{8162A9F0-4CBA-47AB-86C4-F46A74F81106}"/>
              </a:ext>
            </a:extLst>
          </p:cNvPr>
          <p:cNvSpPr txBox="1">
            <a:spLocks noChangeArrowheads="1"/>
          </p:cNvSpPr>
          <p:nvPr/>
        </p:nvSpPr>
        <p:spPr bwMode="auto">
          <a:xfrm>
            <a:off x="457200" y="4572000"/>
            <a:ext cx="6778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ar-YE" altLang="ar-SA" sz="1800" b="1" dirty="0">
                <a:solidFill>
                  <a:schemeClr val="accent2"/>
                </a:solidFill>
                <a:latin typeface="Sakkal Majalla" panose="02000000000000000000" pitchFamily="2" charset="-78"/>
                <a:cs typeface="Sakkal Majalla" panose="02000000000000000000" pitchFamily="2" charset="-78"/>
              </a:rPr>
              <a:t>رسالة الموارد البشرية </a:t>
            </a:r>
          </a:p>
          <a:p>
            <a:pPr algn="r" rtl="1" eaLnBrk="1" hangingPunct="1">
              <a:spcBef>
                <a:spcPct val="0"/>
              </a:spcBef>
              <a:buFontTx/>
              <a:buNone/>
            </a:pPr>
            <a:r>
              <a:rPr lang="ar-YE" altLang="ar-SA" sz="1800" dirty="0">
                <a:latin typeface="Sakkal Majalla" panose="02000000000000000000" pitchFamily="2" charset="-78"/>
                <a:cs typeface="Sakkal Majalla" panose="02000000000000000000" pitchFamily="2" charset="-78"/>
              </a:rPr>
              <a:t>تسعي</a:t>
            </a:r>
            <a:r>
              <a:rPr lang="en-US" altLang="ar-SA" sz="1800" dirty="0">
                <a:latin typeface="Sakkal Majalla" panose="02000000000000000000" pitchFamily="2" charset="-78"/>
                <a:cs typeface="Sakkal Majalla" panose="02000000000000000000" pitchFamily="2" charset="-78"/>
              </a:rPr>
              <a:t> </a:t>
            </a:r>
            <a:r>
              <a:rPr lang="ar-YE" altLang="ar-SA" sz="1800" dirty="0">
                <a:latin typeface="Sakkal Majalla" panose="02000000000000000000" pitchFamily="2" charset="-78"/>
                <a:cs typeface="Sakkal Majalla" panose="02000000000000000000" pitchFamily="2" charset="-78"/>
              </a:rPr>
              <a:t>إدارة </a:t>
            </a:r>
            <a:r>
              <a:rPr lang="ar-SA" altLang="ar-SA" sz="1800" dirty="0">
                <a:latin typeface="Sakkal Majalla" panose="02000000000000000000" pitchFamily="2" charset="-78"/>
                <a:cs typeface="Sakkal Majalla" panose="02000000000000000000" pitchFamily="2" charset="-78"/>
              </a:rPr>
              <a:t>ا</a:t>
            </a:r>
            <a:r>
              <a:rPr lang="ar-YE" altLang="ar-SA" sz="1800" dirty="0">
                <a:latin typeface="Sakkal Majalla" panose="02000000000000000000" pitchFamily="2" charset="-78"/>
                <a:cs typeface="Sakkal Majalla" panose="02000000000000000000" pitchFamily="2" charset="-78"/>
              </a:rPr>
              <a:t>لموارد </a:t>
            </a:r>
            <a:r>
              <a:rPr lang="ar-SA" altLang="ar-SA" sz="1800" dirty="0">
                <a:latin typeface="Sakkal Majalla" panose="02000000000000000000" pitchFamily="2" charset="-78"/>
                <a:cs typeface="Sakkal Majalla" panose="02000000000000000000" pitchFamily="2" charset="-78"/>
              </a:rPr>
              <a:t>ا</a:t>
            </a:r>
            <a:r>
              <a:rPr lang="ar-YE" altLang="ar-SA" sz="1800" dirty="0">
                <a:latin typeface="Sakkal Majalla" panose="02000000000000000000" pitchFamily="2" charset="-78"/>
                <a:cs typeface="Sakkal Majalla" panose="02000000000000000000" pitchFamily="2" charset="-78"/>
              </a:rPr>
              <a:t>لبشرية </a:t>
            </a:r>
            <a:r>
              <a:rPr lang="ar-SA" altLang="ar-SA" sz="1800" dirty="0">
                <a:latin typeface="Sakkal Majalla" panose="02000000000000000000" pitchFamily="2" charset="-78"/>
                <a:cs typeface="Sakkal Majalla" panose="02000000000000000000" pitchFamily="2" charset="-78"/>
              </a:rPr>
              <a:t>ل</a:t>
            </a:r>
            <a:r>
              <a:rPr lang="ar-YE" altLang="ar-SA" sz="1800" dirty="0">
                <a:latin typeface="Sakkal Majalla" panose="02000000000000000000" pitchFamily="2" charset="-78"/>
                <a:cs typeface="Sakkal Majalla" panose="02000000000000000000" pitchFamily="2" charset="-78"/>
              </a:rPr>
              <a:t>خلق بيئة</a:t>
            </a:r>
            <a:r>
              <a:rPr lang="en-US" altLang="ar-SA" sz="1800" dirty="0">
                <a:latin typeface="Sakkal Majalla" panose="02000000000000000000" pitchFamily="2" charset="-78"/>
                <a:cs typeface="Sakkal Majalla" panose="02000000000000000000" pitchFamily="2" charset="-78"/>
              </a:rPr>
              <a:t> </a:t>
            </a:r>
            <a:r>
              <a:rPr lang="ar-YE" altLang="ar-SA" sz="1800" dirty="0">
                <a:latin typeface="Sakkal Majalla" panose="02000000000000000000" pitchFamily="2" charset="-78"/>
                <a:cs typeface="Sakkal Majalla" panose="02000000000000000000" pitchFamily="2" charset="-78"/>
              </a:rPr>
              <a:t>عمل </a:t>
            </a:r>
            <a:r>
              <a:rPr lang="ar-SA" altLang="ar-SA" sz="1800" dirty="0">
                <a:latin typeface="Sakkal Majalla" panose="02000000000000000000" pitchFamily="2" charset="-78"/>
                <a:cs typeface="Sakkal Majalla" panose="02000000000000000000" pitchFamily="2" charset="-78"/>
              </a:rPr>
              <a:t>م</a:t>
            </a:r>
            <a:r>
              <a:rPr lang="ar-YE" altLang="ar-SA" sz="1800" dirty="0" err="1">
                <a:latin typeface="Sakkal Majalla" panose="02000000000000000000" pitchFamily="2" charset="-78"/>
                <a:cs typeface="Sakkal Majalla" panose="02000000000000000000" pitchFamily="2" charset="-78"/>
              </a:rPr>
              <a:t>ثالية</a:t>
            </a:r>
            <a:r>
              <a:rPr lang="ar-YE" altLang="ar-SA" sz="1800" dirty="0">
                <a:latin typeface="Sakkal Majalla" panose="02000000000000000000" pitchFamily="2" charset="-78"/>
                <a:cs typeface="Sakkal Majalla" panose="02000000000000000000" pitchFamily="2" charset="-78"/>
              </a:rPr>
              <a:t> للموظفين </a:t>
            </a:r>
            <a:r>
              <a:rPr lang="ar-SA" altLang="ar-SA" sz="1800" dirty="0" err="1">
                <a:latin typeface="Sakkal Majalla" panose="02000000000000000000" pitchFamily="2" charset="-78"/>
                <a:cs typeface="Sakkal Majalla" panose="02000000000000000000" pitchFamily="2" charset="-78"/>
              </a:rPr>
              <a:t>وت</a:t>
            </a:r>
            <a:r>
              <a:rPr lang="ar-YE" altLang="ar-SA" sz="1800" dirty="0">
                <a:latin typeface="Sakkal Majalla" panose="02000000000000000000" pitchFamily="2" charset="-78"/>
                <a:cs typeface="Sakkal Majalla" panose="02000000000000000000" pitchFamily="2" charset="-78"/>
              </a:rPr>
              <a:t>مكينهم </a:t>
            </a:r>
            <a:r>
              <a:rPr lang="ar-SA" altLang="ar-SA" sz="1800" dirty="0">
                <a:latin typeface="Sakkal Majalla" panose="02000000000000000000" pitchFamily="2" charset="-78"/>
                <a:cs typeface="Sakkal Majalla" panose="02000000000000000000" pitchFamily="2" charset="-78"/>
              </a:rPr>
              <a:t>م</a:t>
            </a:r>
            <a:r>
              <a:rPr lang="ar-YE" altLang="ar-SA" sz="1800" dirty="0">
                <a:latin typeface="Sakkal Majalla" panose="02000000000000000000" pitchFamily="2" charset="-78"/>
                <a:cs typeface="Sakkal Majalla" panose="02000000000000000000" pitchFamily="2" charset="-78"/>
              </a:rPr>
              <a:t>ن </a:t>
            </a:r>
            <a:r>
              <a:rPr lang="ar-SA" altLang="ar-SA" sz="1800" dirty="0">
                <a:latin typeface="Sakkal Majalla" panose="02000000000000000000" pitchFamily="2" charset="-78"/>
                <a:cs typeface="Sakkal Majalla" panose="02000000000000000000" pitchFamily="2" charset="-78"/>
              </a:rPr>
              <a:t>إ</a:t>
            </a:r>
            <a:r>
              <a:rPr lang="ar-YE" altLang="ar-SA" sz="1800" dirty="0">
                <a:latin typeface="Sakkal Majalla" panose="02000000000000000000" pitchFamily="2" charset="-78"/>
                <a:cs typeface="Sakkal Majalla" panose="02000000000000000000" pitchFamily="2" charset="-78"/>
              </a:rPr>
              <a:t>نجاز </a:t>
            </a:r>
            <a:r>
              <a:rPr lang="ar-SA" altLang="ar-SA" sz="1800" dirty="0">
                <a:latin typeface="Sakkal Majalla" panose="02000000000000000000" pitchFamily="2" charset="-78"/>
                <a:cs typeface="Sakkal Majalla" panose="02000000000000000000" pitchFamily="2" charset="-78"/>
              </a:rPr>
              <a:t>أ</a:t>
            </a:r>
            <a:r>
              <a:rPr lang="ar-YE" altLang="ar-SA" sz="1800" dirty="0">
                <a:latin typeface="Sakkal Majalla" panose="02000000000000000000" pitchFamily="2" charset="-78"/>
                <a:cs typeface="Sakkal Majalla" panose="02000000000000000000" pitchFamily="2" charset="-78"/>
              </a:rPr>
              <a:t>عمالهم </a:t>
            </a:r>
            <a:r>
              <a:rPr lang="ar-SA" altLang="ar-SA" sz="1800" dirty="0">
                <a:latin typeface="Sakkal Majalla" panose="02000000000000000000" pitchFamily="2" charset="-78"/>
                <a:cs typeface="Sakkal Majalla" panose="02000000000000000000" pitchFamily="2" charset="-78"/>
              </a:rPr>
              <a:t>ب</a:t>
            </a:r>
            <a:r>
              <a:rPr lang="ar-YE" altLang="ar-SA" sz="1800" dirty="0">
                <a:latin typeface="Sakkal Majalla" panose="02000000000000000000" pitchFamily="2" charset="-78"/>
                <a:cs typeface="Sakkal Majalla" panose="02000000000000000000" pitchFamily="2" charset="-78"/>
              </a:rPr>
              <a:t>أعلى </a:t>
            </a:r>
            <a:r>
              <a:rPr lang="ar-SA" altLang="ar-SA" sz="1800" dirty="0">
                <a:latin typeface="Sakkal Majalla" panose="02000000000000000000" pitchFamily="2" charset="-78"/>
                <a:cs typeface="Sakkal Majalla" panose="02000000000000000000" pitchFamily="2" charset="-78"/>
              </a:rPr>
              <a:t>ق</a:t>
            </a:r>
            <a:r>
              <a:rPr lang="ar-YE" altLang="ar-SA" sz="1800" dirty="0">
                <a:latin typeface="Sakkal Majalla" panose="02000000000000000000" pitchFamily="2" charset="-78"/>
                <a:cs typeface="Sakkal Majalla" panose="02000000000000000000" pitchFamily="2" charset="-78"/>
              </a:rPr>
              <a:t>در </a:t>
            </a:r>
            <a:r>
              <a:rPr lang="ar-SA" altLang="ar-SA" sz="1800" dirty="0">
                <a:latin typeface="Sakkal Majalla" panose="02000000000000000000" pitchFamily="2" charset="-78"/>
                <a:cs typeface="Sakkal Majalla" panose="02000000000000000000" pitchFamily="2" charset="-78"/>
              </a:rPr>
              <a:t>م</a:t>
            </a:r>
            <a:r>
              <a:rPr lang="ar-YE" altLang="ar-SA" sz="1800" dirty="0">
                <a:latin typeface="Sakkal Majalla" panose="02000000000000000000" pitchFamily="2" charset="-78"/>
                <a:cs typeface="Sakkal Majalla" panose="02000000000000000000" pitchFamily="2" charset="-78"/>
              </a:rPr>
              <a:t>ن المهنية و الاحترافية من اجل تحقيق أهداف الغرفة</a:t>
            </a:r>
            <a:r>
              <a:rPr lang="ar-SA" altLang="ar-SA" sz="1800" dirty="0">
                <a:latin typeface="Sakkal Majalla" panose="02000000000000000000" pitchFamily="2" charset="-78"/>
                <a:cs typeface="Sakkal Majalla" panose="02000000000000000000" pitchFamily="2" charset="-78"/>
              </a:rPr>
              <a:t>.</a:t>
            </a:r>
            <a:endParaRPr lang="ar-YE" altLang="ar-SA" sz="1800" dirty="0">
              <a:latin typeface="Sakkal Majalla" panose="02000000000000000000" pitchFamily="2" charset="-78"/>
              <a:cs typeface="Sakkal Majalla" panose="02000000000000000000" pitchFamily="2" charset="-78"/>
            </a:endParaRPr>
          </a:p>
        </p:txBody>
      </p:sp>
      <p:pic>
        <p:nvPicPr>
          <p:cNvPr id="19461" name="Picture 2" descr="C:\Documents and Settings\asada\Desktop\خطة الموارد البشرية\دينار\الصور\24.png">
            <a:extLst>
              <a:ext uri="{FF2B5EF4-FFF2-40B4-BE49-F238E27FC236}">
                <a16:creationId xmlns:a16="http://schemas.microsoft.com/office/drawing/2014/main" id="{B206E715-4A94-4188-B8D8-DB49738A9A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271" t="5609" r="20479" b="11665"/>
          <a:stretch>
            <a:fillRect/>
          </a:stretch>
        </p:blipFill>
        <p:spPr bwMode="auto">
          <a:xfrm>
            <a:off x="7164388" y="1427163"/>
            <a:ext cx="1795462" cy="459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FA479857-B084-4A78-A568-D70BD76BE343}"/>
              </a:ext>
            </a:extLst>
          </p:cNvPr>
          <p:cNvSpPr txBox="1">
            <a:spLocks/>
          </p:cNvSpPr>
          <p:nvPr/>
        </p:nvSpPr>
        <p:spPr>
          <a:xfrm>
            <a:off x="-152400" y="5638800"/>
            <a:ext cx="3352800" cy="685800"/>
          </a:xfrm>
          <a:prstGeom prst="rect">
            <a:avLst/>
          </a:prstGeom>
        </p:spPr>
        <p:txBody>
          <a:bodyPr anchor="ctr">
            <a:normAutofit/>
          </a:bodyPr>
          <a:lstStyle/>
          <a:p>
            <a:pPr algn="ctr" eaLnBrk="1" fontAlgn="auto" hangingPunct="1">
              <a:spcAft>
                <a:spcPts val="0"/>
              </a:spcAft>
              <a:defRPr/>
            </a:pPr>
            <a:r>
              <a:rPr lang="ar-SA"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rPr>
              <a:t>إدارة الموارد البشرية </a:t>
            </a:r>
            <a:endParaRPr lang="en-US" sz="2000" b="1" dirty="0">
              <a:effectLst>
                <a:outerShdw blurRad="38100" dist="38100" dir="2700000" algn="tl">
                  <a:srgbClr val="000000">
                    <a:alpha val="43137"/>
                  </a:srgbClr>
                </a:outerShdw>
              </a:effectLst>
              <a:latin typeface="Sakkal Majalla" panose="02000000000000000000" pitchFamily="2" charset="-78"/>
              <a:ea typeface="Hawyia  Chamber" pitchFamily="18" charset="-78"/>
              <a:cs typeface="Sakkal Majalla" panose="02000000000000000000" pitchFamily="2" charset="-78"/>
            </a:endParaRPr>
          </a:p>
        </p:txBody>
      </p:sp>
      <p:sp>
        <p:nvSpPr>
          <p:cNvPr id="19464" name="TextBox 12">
            <a:extLst>
              <a:ext uri="{FF2B5EF4-FFF2-40B4-BE49-F238E27FC236}">
                <a16:creationId xmlns:a16="http://schemas.microsoft.com/office/drawing/2014/main" id="{FB0D9605-22B9-4268-8B2B-6F5F196C64FC}"/>
              </a:ext>
            </a:extLst>
          </p:cNvPr>
          <p:cNvSpPr txBox="1">
            <a:spLocks noChangeArrowheads="1"/>
          </p:cNvSpPr>
          <p:nvPr/>
        </p:nvSpPr>
        <p:spPr bwMode="auto">
          <a:xfrm>
            <a:off x="533400" y="2362200"/>
            <a:ext cx="67024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ar-YE" altLang="ar-SA" sz="1800" dirty="0">
                <a:latin typeface="Sakkal Majalla" panose="02000000000000000000" pitchFamily="2" charset="-78"/>
                <a:cs typeface="Sakkal Majalla" panose="02000000000000000000" pitchFamily="2" charset="-78"/>
              </a:rPr>
              <a:t>إن </a:t>
            </a:r>
            <a:r>
              <a:rPr lang="ar-SA" altLang="ar-SA" sz="1800" dirty="0">
                <a:latin typeface="Sakkal Majalla" panose="02000000000000000000" pitchFamily="2" charset="-78"/>
                <a:cs typeface="Sakkal Majalla" panose="02000000000000000000" pitchFamily="2" charset="-78"/>
              </a:rPr>
              <a:t>م</a:t>
            </a:r>
            <a:r>
              <a:rPr lang="ar-YE" altLang="ar-SA" sz="1800" dirty="0">
                <a:latin typeface="Sakkal Majalla" panose="02000000000000000000" pitchFamily="2" charset="-78"/>
                <a:cs typeface="Sakkal Majalla" panose="02000000000000000000" pitchFamily="2" charset="-78"/>
              </a:rPr>
              <a:t>ن </a:t>
            </a:r>
            <a:r>
              <a:rPr lang="ar-SA" altLang="ar-SA" sz="1800" dirty="0">
                <a:latin typeface="Sakkal Majalla" panose="02000000000000000000" pitchFamily="2" charset="-78"/>
                <a:cs typeface="Sakkal Majalla" panose="02000000000000000000" pitchFamily="2" charset="-78"/>
              </a:rPr>
              <a:t>اهم اهداف إدارة الموارد البشرية السعي الدائم لتأمين بيئة</a:t>
            </a:r>
            <a:r>
              <a:rPr lang="en-US" altLang="ar-SA" sz="1800" dirty="0">
                <a:latin typeface="Sakkal Majalla" panose="02000000000000000000" pitchFamily="2" charset="-78"/>
                <a:cs typeface="Sakkal Majalla" panose="02000000000000000000" pitchFamily="2" charset="-78"/>
              </a:rPr>
              <a:t> </a:t>
            </a:r>
            <a:r>
              <a:rPr lang="ar-SA" altLang="ar-SA" sz="1800" dirty="0">
                <a:latin typeface="Sakkal Majalla" panose="02000000000000000000" pitchFamily="2" charset="-78"/>
                <a:cs typeface="Sakkal Majalla" panose="02000000000000000000" pitchFamily="2" charset="-78"/>
              </a:rPr>
              <a:t>العمل الاحترافية و المهنية </a:t>
            </a:r>
            <a:r>
              <a:rPr lang="ar-YE" altLang="ar-SA" sz="1800" dirty="0">
                <a:latin typeface="Sakkal Majalla" panose="02000000000000000000" pitchFamily="2" charset="-78"/>
                <a:cs typeface="Sakkal Majalla" panose="02000000000000000000" pitchFamily="2" charset="-78"/>
              </a:rPr>
              <a:t>لموظفيها و ذلك </a:t>
            </a:r>
            <a:r>
              <a:rPr lang="ar-SA" altLang="ar-SA" sz="1800" dirty="0">
                <a:latin typeface="Sakkal Majalla" panose="02000000000000000000" pitchFamily="2" charset="-78"/>
                <a:cs typeface="Sakkal Majalla" panose="02000000000000000000" pitchFamily="2" charset="-78"/>
              </a:rPr>
              <a:t>من خلال تقديم عدد من الخدمات الذاتية التي تمكن الموظف من انهاء كافة أعماله من خلال النظام اضافة الى ما يتم تقديمه من مزايا نقدية و عينية لموظفي الغرفة </a:t>
            </a:r>
            <a:r>
              <a:rPr lang="ar-YE" altLang="ar-SA" sz="1800" dirty="0">
                <a:latin typeface="Sakkal Majalla" panose="02000000000000000000" pitchFamily="2" charset="-78"/>
                <a:cs typeface="Sakkal Majalla" panose="02000000000000000000" pitchFamily="2" charset="-78"/>
              </a:rPr>
              <a:t>الرسميين</a:t>
            </a:r>
            <a:r>
              <a:rPr lang="ar-SA" altLang="ar-SA" sz="1800" dirty="0">
                <a:latin typeface="Sakkal Majalla" panose="02000000000000000000" pitchFamily="2" charset="-78"/>
                <a:cs typeface="Sakkal Majalla" panose="02000000000000000000" pitchFamily="2" charset="-78"/>
              </a:rPr>
              <a:t>. </a:t>
            </a:r>
          </a:p>
        </p:txBody>
      </p:sp>
      <p:sp>
        <p:nvSpPr>
          <p:cNvPr id="12" name="Rounded Rectangle 11">
            <a:hlinkClick r:id="rId5" action="ppaction://hlinksldjump"/>
            <a:extLst>
              <a:ext uri="{FF2B5EF4-FFF2-40B4-BE49-F238E27FC236}">
                <a16:creationId xmlns:a16="http://schemas.microsoft.com/office/drawing/2014/main" id="{52232AE6-1209-4732-A963-C691FC619C37}"/>
              </a:ext>
            </a:extLst>
          </p:cNvPr>
          <p:cNvSpPr/>
          <p:nvPr/>
        </p:nvSpPr>
        <p:spPr>
          <a:xfrm>
            <a:off x="7897813" y="6554827"/>
            <a:ext cx="1143000" cy="228600"/>
          </a:xfrm>
          <a:prstGeom prst="roundRec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ar-SA" sz="1000" dirty="0">
                <a:latin typeface="Sakkal Majalla" panose="02000000000000000000" pitchFamily="2" charset="-78"/>
                <a:ea typeface="Hawyia  Chamber" pitchFamily="18" charset="-78"/>
                <a:cs typeface="Sakkal Majalla" panose="02000000000000000000" pitchFamily="2" charset="-78"/>
              </a:rPr>
              <a:t>القائمة الرئيسية</a:t>
            </a:r>
            <a:endParaRPr lang="en-US" sz="1000" dirty="0">
              <a:latin typeface="Sakkal Majalla" panose="02000000000000000000" pitchFamily="2" charset="-78"/>
              <a:ea typeface="Hawyia  Chamber" pitchFamily="18" charset="-78"/>
              <a:cs typeface="Sakkal Majalla" panose="02000000000000000000" pitchFamily="2" charset="-78"/>
            </a:endParaRPr>
          </a:p>
        </p:txBody>
      </p:sp>
      <p:sp>
        <p:nvSpPr>
          <p:cNvPr id="11" name="Rectangle 10">
            <a:extLst>
              <a:ext uri="{FF2B5EF4-FFF2-40B4-BE49-F238E27FC236}">
                <a16:creationId xmlns:a16="http://schemas.microsoft.com/office/drawing/2014/main" id="{343738E4-5006-4428-82ED-B000BDE96B5E}"/>
              </a:ext>
            </a:extLst>
          </p:cNvPr>
          <p:cNvSpPr/>
          <p:nvPr/>
        </p:nvSpPr>
        <p:spPr>
          <a:xfrm>
            <a:off x="21771" y="6505568"/>
            <a:ext cx="7750630" cy="338554"/>
          </a:xfrm>
          <a:prstGeom prst="rect">
            <a:avLst/>
          </a:prstGeom>
          <a:solidFill>
            <a:srgbClr val="002060"/>
          </a:solidFill>
          <a:ln>
            <a:solidFill>
              <a:schemeClr val="tx1"/>
            </a:solidFill>
          </a:ln>
        </p:spPr>
        <p:txBody>
          <a:bodyPr wrap="square">
            <a:spAutoFit/>
          </a:bodyPr>
          <a:lstStyle/>
          <a:p>
            <a:pPr algn="ctr"/>
            <a:r>
              <a:rPr lang="ar-YE"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قيمنا :</a:t>
            </a:r>
            <a:r>
              <a:rPr lang="ar-SA" sz="16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Hawyia  Chamber" pitchFamily="18" charset="-78"/>
                <a:ea typeface="Hawyia  Chamber" pitchFamily="18" charset="-78"/>
                <a:cs typeface="Hawyia  Chamber" pitchFamily="18" charset="-78"/>
              </a:rPr>
              <a:t> تمكين – تعزيز – تعظيم - تطوير</a:t>
            </a:r>
            <a:endParaRPr lang="ar-SA" sz="900" dirty="0">
              <a:ln w="18415" cmpd="sng">
                <a:solidFill>
                  <a:srgbClr val="FFFFFF"/>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Arial" pitchFamily="34" charset="0"/>
              <a:cs typeface="+mn-cs"/>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sz="1000" b="1" dirty="0" smtClean="0">
            <a:latin typeface="Hawyia  Chamber" pitchFamily="18" charset="-78"/>
            <a:ea typeface="Hawyia  Chamber" pitchFamily="18" charset="-78"/>
            <a:cs typeface="Hawyia  Chamber" pitchFamily="18" charset="-78"/>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ED4C02C84EF31A4D8A5961DC240B6D7E" ma:contentTypeVersion="1" ma:contentTypeDescription="إنشاء مستند جديد." ma:contentTypeScope="" ma:versionID="38c1a7743a0e3d935c8eff0d370a55b5">
  <xsd:schema xmlns:xsd="http://www.w3.org/2001/XMLSchema" xmlns:p="http://schemas.microsoft.com/office/2006/metadata/properties" xmlns:ns1="http://schemas.microsoft.com/sharepoint/v3" targetNamespace="http://schemas.microsoft.com/office/2006/metadata/properties" ma:root="true" ma:fieldsID="84ef97a1256d579f8c76d06a0e807cb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جدولة تاريخ البدء" ma:description="" ma:hidden="true" ma:internalName="PublishingStartDate">
      <xsd:simpleType>
        <xsd:restriction base="dms:Unknown"/>
      </xsd:simpleType>
    </xsd:element>
    <xsd:element name="PublishingExpirationDate" ma:index="9" nillable="true" ma:displayName="جدولة تاريخ الانتهاء"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ma:readOnly="true"/>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D16003C-FA40-44EE-B2D6-9F4D5710F303}"/>
</file>

<file path=customXml/itemProps2.xml><?xml version="1.0" encoding="utf-8"?>
<ds:datastoreItem xmlns:ds="http://schemas.openxmlformats.org/officeDocument/2006/customXml" ds:itemID="{3BB2E337-6DE4-4024-AC32-0BB4075F7DFE}"/>
</file>

<file path=customXml/itemProps3.xml><?xml version="1.0" encoding="utf-8"?>
<ds:datastoreItem xmlns:ds="http://schemas.openxmlformats.org/officeDocument/2006/customXml" ds:itemID="{5B011B13-7D30-408D-9AB9-C1AF4D631C52}"/>
</file>

<file path=docProps/app.xml><?xml version="1.0" encoding="utf-8"?>
<Properties xmlns="http://schemas.openxmlformats.org/officeDocument/2006/extended-properties" xmlns:vt="http://schemas.openxmlformats.org/officeDocument/2006/docPropsVTypes">
  <TotalTime>11744</TotalTime>
  <Words>7304</Words>
  <Application>Microsoft Office PowerPoint</Application>
  <PresentationFormat>On-screen Show (4:3)</PresentationFormat>
  <Paragraphs>1385</Paragraphs>
  <Slides>58</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Arail</vt:lpstr>
      <vt:lpstr>Arial</vt:lpstr>
      <vt:lpstr>Calibri</vt:lpstr>
      <vt:lpstr>Hawyia  Chamber</vt:lpstr>
      <vt:lpstr>Sakkal Majalla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دليل موظفي غرفة الشرقية  2025</dc:title>
  <dc:creator>Looka Cupcake 🧁</dc:creator>
  <cp:lastModifiedBy>Mohamed K. Al-Mansour</cp:lastModifiedBy>
  <cp:revision>206</cp:revision>
  <dcterms:created xsi:type="dcterms:W3CDTF">2021-06-01T16:23:20Z</dcterms:created>
  <dcterms:modified xsi:type="dcterms:W3CDTF">2025-03-03T08:55:12Z</dcterms:modified>
  <cp:contentType>مستند</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0x010100ED4C02C84EF31A4D8A5961DC240B6D7E</vt:lpwstr>
  </property>
</Properties>
</file>